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26"/>
  </p:notesMasterIdLst>
  <p:sldIdLst>
    <p:sldId id="306" r:id="rId4"/>
    <p:sldId id="257" r:id="rId5"/>
    <p:sldId id="258" r:id="rId6"/>
    <p:sldId id="331" r:id="rId7"/>
    <p:sldId id="265" r:id="rId8"/>
    <p:sldId id="327" r:id="rId9"/>
    <p:sldId id="330" r:id="rId10"/>
    <p:sldId id="276" r:id="rId11"/>
    <p:sldId id="328" r:id="rId12"/>
    <p:sldId id="332" r:id="rId13"/>
    <p:sldId id="285" r:id="rId14"/>
    <p:sldId id="261" r:id="rId15"/>
    <p:sldId id="288" r:id="rId16"/>
    <p:sldId id="335" r:id="rId17"/>
    <p:sldId id="278" r:id="rId18"/>
    <p:sldId id="293" r:id="rId19"/>
    <p:sldId id="284" r:id="rId20"/>
    <p:sldId id="333" r:id="rId21"/>
    <p:sldId id="329" r:id="rId22"/>
    <p:sldId id="309" r:id="rId23"/>
    <p:sldId id="318" r:id="rId24"/>
    <p:sldId id="334"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71BDB-0986-3149-85E3-DECF58143A08}">
          <p14:sldIdLst>
            <p14:sldId id="306"/>
            <p14:sldId id="257"/>
            <p14:sldId id="258"/>
            <p14:sldId id="331"/>
            <p14:sldId id="265"/>
            <p14:sldId id="327"/>
            <p14:sldId id="330"/>
            <p14:sldId id="276"/>
            <p14:sldId id="328"/>
            <p14:sldId id="332"/>
            <p14:sldId id="285"/>
            <p14:sldId id="261"/>
            <p14:sldId id="288"/>
            <p14:sldId id="335"/>
            <p14:sldId id="278"/>
            <p14:sldId id="293"/>
            <p14:sldId id="284"/>
            <p14:sldId id="333"/>
            <p14:sldId id="329"/>
          </p14:sldIdLst>
        </p14:section>
        <p14:section name="junkyard" id="{1B2C3295-488C-F744-BC0F-FCA26D61B316}">
          <p14:sldIdLst>
            <p14:sldId id="309"/>
            <p14:sldId id="318"/>
            <p14:sldId id="33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7"/>
    <p:restoredTop sz="80408"/>
  </p:normalViewPr>
  <p:slideViewPr>
    <p:cSldViewPr>
      <p:cViewPr varScale="1">
        <p:scale>
          <a:sx n="136" d="100"/>
          <a:sy n="136" d="100"/>
        </p:scale>
        <p:origin x="1728"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0C50C-F46C-8A4B-8A41-6A6FBB958D92}"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D443-CBAC-934A-8506-FB4DF260D863}" type="slidenum">
              <a:rPr lang="en-US" smtClean="0"/>
              <a:t>‹#›</a:t>
            </a:fld>
            <a:endParaRPr lang="en-US"/>
          </a:p>
        </p:txBody>
      </p:sp>
    </p:spTree>
    <p:extLst>
      <p:ext uri="{BB962C8B-B14F-4D97-AF65-F5344CB8AC3E}">
        <p14:creationId xmlns:p14="http://schemas.microsoft.com/office/powerpoint/2010/main" val="75689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stpaced.com/articles/principal-component-analysis/#fn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incentarelbundock.github.io/Rdatasets/doc/openintro/labor_market_discrimination.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nber.org/system/files/working_papers/w9873/w9873.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an.r-project.org/package=Rtsn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R_(programming_langua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Ubuntu" panose="020F0502020204030204" pitchFamily="34" charset="0"/>
              </a:rPr>
              <a:t>High-dimensional data have become more common in many scientific fields as new automated data collection techniques have been developed.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It's estimated that 1.7 </a:t>
            </a:r>
            <a:r>
              <a:rPr lang="en-US" b="1" i="0" dirty="0">
                <a:solidFill>
                  <a:srgbClr val="BCC0C3"/>
                </a:solidFill>
                <a:effectLst/>
                <a:latin typeface="Roboto" panose="020F0502020204030204" pitchFamily="34" charset="0"/>
              </a:rPr>
              <a:t>megabyte</a:t>
            </a:r>
            <a:r>
              <a:rPr lang="en-US" sz="1200" b="1" i="0" dirty="0">
                <a:solidFill>
                  <a:schemeClr val="tx1"/>
                </a:solidFill>
                <a:effectLst/>
                <a:latin typeface="Roboto" panose="020F0502020204030204" pitchFamily="34" charset="0"/>
              </a:rPr>
              <a:t>s</a:t>
            </a:r>
            <a:r>
              <a:rPr lang="en-US" sz="1200" dirty="0">
                <a:solidFill>
                  <a:schemeClr val="tx1"/>
                </a:solidFill>
              </a:rPr>
              <a:t> of data are created every second for every person on earth---the same amount of data needed to store an 850 page book, per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effectLst/>
                <a:latin typeface="-apple-system"/>
              </a:rPr>
              <a:t>Our ability to generate, gather, and store volumes of data has far outpaced our ability to derive useful information from it in many fields, with available computational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chemeClr val="tx1"/>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Ubuntu" panose="020B0504030602030204" pitchFamily="34" charset="0"/>
              </a:rPr>
              <a:t>Such datasets pose a challenge for data analysis as standard methods of analysis, such as linear regression, are no longer appropriate. </a:t>
            </a:r>
            <a:r>
              <a:rPr lang="en-US" sz="1200" b="0" i="0" dirty="0">
                <a:solidFill>
                  <a:schemeClr val="tx1"/>
                </a:solidFill>
                <a:effectLst/>
                <a:latin typeface="-apple-system"/>
              </a:rPr>
              <a:t>Therefore, data reduction is a critical step in order to turn large datasets into useful information, the overarching purpose of data science.</a:t>
            </a:r>
          </a:p>
          <a:p>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time.com</a:t>
            </a:r>
            <a:r>
              <a:rPr lang="en-US" dirty="0"/>
              <a:t>/6108001/data-protection-</a:t>
            </a:r>
            <a:r>
              <a:rPr lang="en-US" dirty="0" err="1"/>
              <a:t>richard</a:t>
            </a:r>
            <a:r>
              <a:rPr lang="en-US" dirty="0"/>
              <a:t>-</a:t>
            </a:r>
            <a:r>
              <a:rPr lang="en-US" dirty="0" err="1"/>
              <a:t>stengel</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a:t>
            </a:fld>
            <a:endParaRPr lang="en-US"/>
          </a:p>
        </p:txBody>
      </p:sp>
    </p:spTree>
    <p:extLst>
      <p:ext uri="{BB962C8B-B14F-4D97-AF65-F5344CB8AC3E}">
        <p14:creationId xmlns:p14="http://schemas.microsoft.com/office/powerpoint/2010/main" val="734920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discdown.org</a:t>
            </a:r>
            <a:r>
              <a:rPr lang="en-US" dirty="0"/>
              <a:t>/</a:t>
            </a:r>
            <a:r>
              <a:rPr lang="en-US" dirty="0" err="1"/>
              <a:t>dataanalytics</a:t>
            </a:r>
            <a:r>
              <a:rPr lang="en-US" dirty="0"/>
              <a:t>/principal-component-</a:t>
            </a:r>
            <a:r>
              <a:rPr lang="en-US" dirty="0" err="1"/>
              <a:t>analysis.html</a:t>
            </a:r>
            <a:endParaRPr lang="en-US" dirty="0"/>
          </a:p>
          <a:p>
            <a:endParaRPr lang="en-US" dirty="0"/>
          </a:p>
          <a:p>
            <a:endParaRPr lang="en-US" dirty="0"/>
          </a:p>
          <a:p>
            <a:r>
              <a:rPr lang="en-US" b="0" i="0" dirty="0">
                <a:solidFill>
                  <a:srgbClr val="333333"/>
                </a:solidFill>
                <a:effectLst/>
                <a:latin typeface="-apple-system"/>
              </a:rPr>
              <a:t>PCA reduces dimensionality by projecting each data point onto only the first few principal components to obtain lower dimensional data representations, while preserving as much of the data’s variation as possible. Overall, PCA amounts to a change of basis of the coordinate axes in feature space in order to capture the most variability of the data along the new axes. Thus, PCA extracts features that retain the most amount of the variance/covariance in the high dimension data. Since these projections are linear operators, they can be easily implemented using a singular value decomposition (SVD) of its variance–covariance matrix with optimized and very fast linear algebra software libraries. </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14</a:t>
            </a:fld>
            <a:endParaRPr lang="en-US"/>
          </a:p>
        </p:txBody>
      </p:sp>
    </p:spTree>
    <p:extLst>
      <p:ext uri="{BB962C8B-B14F-4D97-AF65-F5344CB8AC3E}">
        <p14:creationId xmlns:p14="http://schemas.microsoft.com/office/powerpoint/2010/main" val="357841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55CC"/>
                </a:solidFill>
                <a:effectLst/>
                <a:latin typeface="Arial" panose="020B0604020202020204" pitchFamily="34" charset="0"/>
                <a:hlinkClick r:id="rId3"/>
              </a:rPr>
              <a:t>https://forms.office.com/Pages/ResponsePage.aspx?id=ZkN-XZsbz0WOebFLJ99G4SUXqdLlghJDhzZ5bd0gLPtUQVlLU0pBRlVLN1dGUkVTQUE2VFE0UThKQi4u&amp;origin=</a:t>
            </a:r>
            <a:r>
              <a:rPr lang="en-US" b="0" i="0">
                <a:solidFill>
                  <a:srgbClr val="1155CC"/>
                </a:solidFill>
                <a:effectLst/>
                <a:latin typeface="Arial" panose="020B0604020202020204" pitchFamily="34" charset="0"/>
                <a:hlinkClick r:id="rId3"/>
              </a:rPr>
              <a:t>QRCode</a:t>
            </a:r>
            <a:endParaRPr lang="en-US"/>
          </a:p>
        </p:txBody>
      </p:sp>
      <p:sp>
        <p:nvSpPr>
          <p:cNvPr id="4" name="Slide Number Placeholder 3"/>
          <p:cNvSpPr>
            <a:spLocks noGrp="1"/>
          </p:cNvSpPr>
          <p:nvPr>
            <p:ph type="sldNum" sz="quarter" idx="5"/>
          </p:nvPr>
        </p:nvSpPr>
        <p:spPr/>
        <p:txBody>
          <a:bodyPr/>
          <a:lstStyle/>
          <a:p>
            <a:fld id="{3153D443-CBAC-934A-8506-FB4DF260D863}" type="slidenum">
              <a:rPr lang="en-US" smtClean="0"/>
              <a:t>15</a:t>
            </a:fld>
            <a:endParaRPr lang="en-US"/>
          </a:p>
        </p:txBody>
      </p:sp>
    </p:spTree>
    <p:extLst>
      <p:ext uri="{BB962C8B-B14F-4D97-AF65-F5344CB8AC3E}">
        <p14:creationId xmlns:p14="http://schemas.microsoft.com/office/powerpoint/2010/main" val="1604575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9F9F9"/>
                </a:solidFill>
                <a:effectLst/>
                <a:latin typeface="Söhne"/>
              </a:rPr>
              <a:t>These methods can lead to inflated performance metrics and false discoveries in social science research especially because of the focus on correlation!!</a:t>
            </a:r>
          </a:p>
          <a:p>
            <a:endParaRPr lang="en-US" b="0" i="0" dirty="0">
              <a:solidFill>
                <a:srgbClr val="F9F9F9"/>
              </a:solidFill>
              <a:effectLst/>
              <a:latin typeface="Söhne"/>
            </a:endParaRPr>
          </a:p>
          <a:p>
            <a:r>
              <a:rPr lang="en-US" b="0" i="0" dirty="0">
                <a:solidFill>
                  <a:srgbClr val="F9F9F9"/>
                </a:solidFill>
                <a:effectLst/>
                <a:latin typeface="Söhne"/>
              </a:rPr>
              <a:t>Machine learning often involves testing many hypotheses simultaneously, especially when exploring different models, feature sets, or hyperparameter combinations. Without appropriate corrections for multiple comparisons, researchers may report statistically significant results that are actually false positives.</a:t>
            </a:r>
          </a:p>
          <a:p>
            <a:br>
              <a:rPr lang="en-US" dirty="0"/>
            </a:b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16</a:t>
            </a:fld>
            <a:endParaRPr lang="en-US"/>
          </a:p>
        </p:txBody>
      </p:sp>
    </p:spTree>
    <p:extLst>
      <p:ext uri="{BB962C8B-B14F-4D97-AF65-F5344CB8AC3E}">
        <p14:creationId xmlns:p14="http://schemas.microsoft.com/office/powerpoint/2010/main" val="352652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55CC"/>
                </a:solidFill>
                <a:effectLst/>
                <a:latin typeface="Arial" panose="020B0604020202020204" pitchFamily="34" charset="0"/>
                <a:hlinkClick r:id="rId3"/>
              </a:rPr>
              <a:t>https://forms.office.com/Pages/ResponsePage.aspx?id=ZkN-XZsbz0WOebFLJ99G4SUXqdLlghJDhzZ5bd0gLPtUQVlLU0pBRlVLN1dGUkVTQUE2VFE0UThKQi4u&amp;origin=</a:t>
            </a:r>
            <a:r>
              <a:rPr lang="en-US" b="0" i="0">
                <a:solidFill>
                  <a:srgbClr val="1155CC"/>
                </a:solidFill>
                <a:effectLst/>
                <a:latin typeface="Arial" panose="020B0604020202020204" pitchFamily="34" charset="0"/>
                <a:hlinkClick r:id="rId3"/>
              </a:rPr>
              <a:t>QRCode</a:t>
            </a:r>
            <a:endParaRPr lang="en-US"/>
          </a:p>
        </p:txBody>
      </p:sp>
      <p:sp>
        <p:nvSpPr>
          <p:cNvPr id="4" name="Slide Number Placeholder 3"/>
          <p:cNvSpPr>
            <a:spLocks noGrp="1"/>
          </p:cNvSpPr>
          <p:nvPr>
            <p:ph type="sldNum" sz="quarter" idx="5"/>
          </p:nvPr>
        </p:nvSpPr>
        <p:spPr/>
        <p:txBody>
          <a:bodyPr/>
          <a:lstStyle/>
          <a:p>
            <a:fld id="{3153D443-CBAC-934A-8506-FB4DF260D863}" type="slidenum">
              <a:rPr lang="en-US" smtClean="0"/>
              <a:t>19</a:t>
            </a:fld>
            <a:endParaRPr lang="en-US"/>
          </a:p>
        </p:txBody>
      </p:sp>
    </p:spTree>
    <p:extLst>
      <p:ext uri="{BB962C8B-B14F-4D97-AF65-F5344CB8AC3E}">
        <p14:creationId xmlns:p14="http://schemas.microsoft.com/office/powerpoint/2010/main" val="407251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PT Serif" panose="020A0603040505020204" pitchFamily="18" charset="77"/>
              </a:rPr>
              <a:t>The goals of PCA are: (1) minimize redundancy in our data set, and (2) preserve maximal variance within the data.</a:t>
            </a:r>
          </a:p>
          <a:p>
            <a:endParaRPr lang="en-US" b="0" i="0" dirty="0">
              <a:effectLst/>
              <a:latin typeface="PT Serif" panose="020A0603040505020204" pitchFamily="18" charset="77"/>
            </a:endParaRPr>
          </a:p>
          <a:p>
            <a:pPr algn="just"/>
            <a:r>
              <a:rPr lang="en-US" b="0" i="0" dirty="0">
                <a:effectLst/>
                <a:latin typeface="PT Serif" panose="020A0603040505020204" pitchFamily="18" charset="77"/>
              </a:rPr>
              <a:t>PCA comes with assumptions:</a:t>
            </a:r>
          </a:p>
          <a:p>
            <a:pPr algn="l">
              <a:buFont typeface="+mj-lt"/>
              <a:buAutoNum type="arabicPeriod"/>
            </a:pPr>
            <a:r>
              <a:rPr lang="en-US" b="0" i="1" dirty="0">
                <a:effectLst/>
                <a:latin typeface="PT Serif" panose="020A0603040505020204" pitchFamily="18" charset="77"/>
              </a:rPr>
              <a:t>Linearity &amp; Orthogonality</a:t>
            </a:r>
            <a:r>
              <a:rPr lang="en-US" b="0" i="0" dirty="0">
                <a:effectLst/>
                <a:latin typeface="PT Serif" panose="020A0603040505020204" pitchFamily="18" charset="77"/>
              </a:rPr>
              <a:t> - we use covariance, a linear relationship, as a measure of redundancy and are restricted to express the data set in an orthogonal basis</a:t>
            </a:r>
            <a:r>
              <a:rPr lang="en-US" b="0" i="0" u="none" strike="noStrike" baseline="30000" dirty="0">
                <a:effectLst/>
                <a:latin typeface="PT Serif" panose="020A0603040505020204" pitchFamily="18" charset="77"/>
                <a:hlinkClick r:id="rId3"/>
              </a:rPr>
              <a:t>1</a:t>
            </a:r>
            <a:endParaRPr lang="en-US" b="0" i="0" dirty="0">
              <a:effectLst/>
              <a:latin typeface="PT Serif" panose="020A0603040505020204" pitchFamily="18" charset="77"/>
            </a:endParaRPr>
          </a:p>
          <a:p>
            <a:pPr algn="l">
              <a:buFont typeface="+mj-lt"/>
              <a:buAutoNum type="arabicPeriod"/>
            </a:pPr>
            <a:r>
              <a:rPr lang="en-US" b="0" i="1" dirty="0">
                <a:effectLst/>
                <a:latin typeface="PT Serif" panose="020A0603040505020204" pitchFamily="18" charset="77"/>
              </a:rPr>
              <a:t>Greater Variance Means Greater Information</a:t>
            </a:r>
            <a:r>
              <a:rPr lang="en-US" b="0" i="0" dirty="0">
                <a:effectLst/>
                <a:latin typeface="PT Serif" panose="020A0603040505020204" pitchFamily="18" charset="77"/>
              </a:rPr>
              <a:t>, directions with greater variance are assumed to represent a more interesting structure</a:t>
            </a:r>
          </a:p>
          <a:p>
            <a:pPr algn="l">
              <a:buFont typeface="+mj-lt"/>
              <a:buAutoNum type="arabicPeriod"/>
            </a:pPr>
            <a:endParaRPr lang="en-US" b="0" i="0" dirty="0">
              <a:effectLst/>
              <a:latin typeface="PT Serif" panose="020A0603040505020204" pitchFamily="18" charset="77"/>
            </a:endParaRPr>
          </a:p>
          <a:p>
            <a:pPr algn="l">
              <a:buFont typeface="+mj-lt"/>
              <a:buAutoNum type="arabicPeriod"/>
            </a:pPr>
            <a:r>
              <a:rPr lang="en-US" b="0" i="0" dirty="0">
                <a:effectLst/>
                <a:latin typeface="PT Serif" panose="020A0603040505020204" pitchFamily="18" charset="77"/>
              </a:rPr>
              <a:t>Recap that one of our goals was to minimize redundancy in our transformed data set. With the notion of covariance, we can state that goal more formally: all off-diagonal items of </a:t>
            </a:r>
            <a:r>
              <a:rPr lang="en-US" b="0" i="0" dirty="0" err="1">
                <a:solidFill>
                  <a:srgbClr val="000000"/>
                </a:solidFill>
                <a:effectLst/>
                <a:latin typeface="KaTeX_Main"/>
              </a:rPr>
              <a:t>covmat</a:t>
            </a:r>
            <a:r>
              <a:rPr lang="en-US" b="0" i="0" dirty="0">
                <a:solidFill>
                  <a:srgbClr val="000000"/>
                </a:solidFill>
                <a:effectLst/>
                <a:latin typeface="KaTeX_Main"/>
              </a:rPr>
              <a:t>(</a:t>
            </a:r>
            <a:r>
              <a:rPr lang="en-US" b="0" i="1" dirty="0">
                <a:solidFill>
                  <a:srgbClr val="000000"/>
                </a:solidFill>
                <a:effectLst/>
                <a:latin typeface="KaTeX_Math"/>
              </a:rPr>
              <a:t>Y</a:t>
            </a:r>
            <a:r>
              <a:rPr lang="en-US" b="0" i="0" dirty="0">
                <a:solidFill>
                  <a:srgbClr val="000000"/>
                </a:solidFill>
                <a:effectLst/>
                <a:latin typeface="KaTeX_Main"/>
              </a:rPr>
              <a:t>)</a:t>
            </a:r>
            <a:r>
              <a:rPr lang="en-US" b="0" i="0" dirty="0">
                <a:effectLst/>
                <a:latin typeface="PT Serif" panose="020A0603040505020204" pitchFamily="18" charset="77"/>
              </a:rPr>
              <a:t> should be zero. In other words: we decorrelate the data.</a:t>
            </a:r>
          </a:p>
          <a:p>
            <a:pPr algn="l">
              <a:buFont typeface="+mj-lt"/>
              <a:buAutoNum type="arabicPeriod"/>
            </a:pPr>
            <a:endParaRPr lang="en-US" b="0" i="0" dirty="0">
              <a:effectLst/>
              <a:latin typeface="PT Serif" panose="020A0603040505020204" pitchFamily="18" charset="77"/>
            </a:endParaRPr>
          </a:p>
          <a:p>
            <a:pPr algn="l">
              <a:buFont typeface="+mj-lt"/>
              <a:buNone/>
            </a:pPr>
            <a:r>
              <a:rPr lang="en-US" b="0" i="0" dirty="0">
                <a:effectLst/>
                <a:latin typeface="PT Serif" panose="020A0603040505020204" pitchFamily="18" charset="77"/>
              </a:rPr>
              <a:t>https://</a:t>
            </a:r>
            <a:r>
              <a:rPr lang="en-US" b="0" i="0" dirty="0" err="1">
                <a:effectLst/>
                <a:latin typeface="PT Serif" panose="020A0603040505020204" pitchFamily="18" charset="77"/>
              </a:rPr>
              <a:t>fastpaced.com</a:t>
            </a:r>
            <a:r>
              <a:rPr lang="en-US" b="0" i="0" dirty="0">
                <a:effectLst/>
                <a:latin typeface="PT Serif" panose="020A0603040505020204" pitchFamily="18" charset="77"/>
              </a:rPr>
              <a:t>/articles/principal-component-analysis/</a:t>
            </a: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21</a:t>
            </a:fld>
            <a:endParaRPr lang="en-US"/>
          </a:p>
        </p:txBody>
      </p:sp>
    </p:spTree>
    <p:extLst>
      <p:ext uri="{BB962C8B-B14F-4D97-AF65-F5344CB8AC3E}">
        <p14:creationId xmlns:p14="http://schemas.microsoft.com/office/powerpoint/2010/main" val="294210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In simple terms, to reduce an initial </a:t>
            </a:r>
            <a:r>
              <a:rPr lang="en-US" b="0" i="1" dirty="0">
                <a:solidFill>
                  <a:srgbClr val="242424"/>
                </a:solidFill>
                <a:effectLst/>
                <a:latin typeface="source-serif-pro"/>
              </a:rPr>
              <a:t>d</a:t>
            </a:r>
            <a:r>
              <a:rPr lang="en-US" b="0" i="0" dirty="0">
                <a:solidFill>
                  <a:srgbClr val="242424"/>
                </a:solidFill>
                <a:effectLst/>
                <a:latin typeface="source-serif-pro"/>
              </a:rPr>
              <a:t>-dimensional feature space to a </a:t>
            </a:r>
            <a:r>
              <a:rPr lang="en-US" b="0" i="1" dirty="0">
                <a:solidFill>
                  <a:srgbClr val="242424"/>
                </a:solidFill>
                <a:effectLst/>
                <a:latin typeface="source-serif-pro"/>
              </a:rPr>
              <a:t>k</a:t>
            </a:r>
            <a:r>
              <a:rPr lang="en-US" b="0" i="0" dirty="0">
                <a:solidFill>
                  <a:srgbClr val="242424"/>
                </a:solidFill>
                <a:effectLst/>
                <a:latin typeface="source-serif-pro"/>
              </a:rPr>
              <a:t>-dimensional feature subspace (where </a:t>
            </a:r>
            <a:r>
              <a:rPr lang="en-US" b="0" i="1" dirty="0">
                <a:solidFill>
                  <a:srgbClr val="242424"/>
                </a:solidFill>
                <a:effectLst/>
                <a:latin typeface="source-serif-pro"/>
              </a:rPr>
              <a:t>k &lt; d)</a:t>
            </a:r>
            <a:r>
              <a:rPr lang="en-US" b="0" i="0" dirty="0">
                <a:solidFill>
                  <a:srgbClr val="242424"/>
                </a:solidFill>
                <a:effectLst/>
                <a:latin typeface="source-serif-pro"/>
              </a:rPr>
              <a:t>.</a:t>
            </a: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2</a:t>
            </a:fld>
            <a:endParaRPr lang="en-US"/>
          </a:p>
        </p:txBody>
      </p:sp>
    </p:spTree>
    <p:extLst>
      <p:ext uri="{BB962C8B-B14F-4D97-AF65-F5344CB8AC3E}">
        <p14:creationId xmlns:p14="http://schemas.microsoft.com/office/powerpoint/2010/main" val="341083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 to wide data learned in the Data Preprocessing Workshop.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recently had to change very wide data to long data in order to run certain dissimilarity/segregation analyses using R and QGIS.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lgn="l"/>
            <a:r>
              <a:rPr lang="en-US" b="0" i="0" dirty="0">
                <a:solidFill>
                  <a:srgbClr val="242424"/>
                </a:solidFill>
                <a:effectLst/>
                <a:latin typeface="source-serif-pro"/>
              </a:rPr>
              <a:t>These all use models or algorithms to solve problems (like regression). But, high dimensional data can lead to long training times and model overfitting or even prediction and classification errors. </a:t>
            </a:r>
          </a:p>
          <a:p>
            <a:pPr algn="l">
              <a:buFont typeface="Arial" panose="020B0604020202020204" pitchFamily="34" charset="0"/>
              <a:buChar char="•"/>
            </a:pPr>
            <a:endParaRPr lang="en-US" b="0" i="0" dirty="0">
              <a:solidFill>
                <a:srgbClr val="242424"/>
              </a:solidFill>
              <a:effectLst/>
              <a:latin typeface="source-serif-pro"/>
            </a:endParaRPr>
          </a:p>
          <a:p>
            <a:r>
              <a:rPr lang="en-US" dirty="0"/>
              <a:t>https://carpentries-</a:t>
            </a:r>
            <a:r>
              <a:rPr lang="en-US" dirty="0" err="1"/>
              <a:t>incubator.github.io</a:t>
            </a:r>
            <a:r>
              <a:rPr lang="en-US" dirty="0"/>
              <a:t>/high-dimensional-stats-r/</a:t>
            </a:r>
            <a:r>
              <a:rPr lang="en-US" dirty="0" err="1"/>
              <a:t>aio</a:t>
            </a:r>
            <a:r>
              <a:rPr lang="en-US" dirty="0"/>
              <a:t>/</a:t>
            </a:r>
            <a:r>
              <a:rPr lang="en-US" dirty="0" err="1"/>
              <a:t>index.html</a:t>
            </a:r>
            <a:endParaRPr lang="en-US" b="0" i="0" dirty="0">
              <a:solidFill>
                <a:srgbClr val="242424"/>
              </a:solidFill>
              <a:effectLst/>
              <a:latin typeface="source-serif-pro"/>
            </a:endParaRPr>
          </a:p>
          <a:p>
            <a:pPr algn="l">
              <a:buFont typeface="Arial" panose="020B0604020202020204" pitchFamily="34" charset="0"/>
              <a:buChar char="•"/>
            </a:pPr>
            <a:endParaRPr lang="en-US" sz="1200"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endParaRPr>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3</a:t>
            </a:fld>
            <a:endParaRPr lang="en-US"/>
          </a:p>
        </p:txBody>
      </p:sp>
    </p:spTree>
    <p:extLst>
      <p:ext uri="{BB962C8B-B14F-4D97-AF65-F5344CB8AC3E}">
        <p14:creationId xmlns:p14="http://schemas.microsoft.com/office/powerpoint/2010/main" val="218831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Measured whether a given resume elicits a call back or e-mail back for an interview. For each phone or email response, we use the content of the message left by the employer (name of the applicant, company name, telephone number for contact) to match the response to the corresponding resume-ad pair.</a:t>
            </a:r>
          </a:p>
          <a:p>
            <a:endParaRPr lang="en-US" dirty="0"/>
          </a:p>
          <a:p>
            <a:pPr marL="171450" indent="-171450">
              <a:buFontTx/>
              <a:buChar char="-"/>
            </a:pPr>
            <a:r>
              <a:rPr lang="en-US" dirty="0"/>
              <a:t>Not a workshop to analyze the merits of the study, but to use the data to understand big data methodology!! Its one of the largest clean datasets I could find. </a:t>
            </a:r>
          </a:p>
          <a:p>
            <a:pPr marL="171450" indent="-171450">
              <a:buFontTx/>
              <a:buChar char="-"/>
            </a:pPr>
            <a:endParaRPr lang="en-US" dirty="0"/>
          </a:p>
          <a:p>
            <a:r>
              <a:rPr lang="en-US" dirty="0"/>
              <a:t>- Limitations: crude approximation for outcome measure (call back), and use of names to indicate race</a:t>
            </a:r>
          </a:p>
          <a:p>
            <a:endParaRPr lang="en-US" dirty="0"/>
          </a:p>
          <a:p>
            <a:r>
              <a:rPr lang="en-US" dirty="0">
                <a:hlinkClick r:id="rId3"/>
              </a:rPr>
              <a:t>https://vincentarelbundock.github.io/Rdatasets/doc/openintro/labor_market_discrimination.html</a:t>
            </a:r>
            <a:endParaRPr lang="en-US" dirty="0"/>
          </a:p>
          <a:p>
            <a:r>
              <a:rPr lang="en-US" dirty="0"/>
              <a:t> </a:t>
            </a:r>
          </a:p>
          <a:p>
            <a:r>
              <a:rPr lang="en-US" dirty="0">
                <a:hlinkClick r:id="rId4"/>
              </a:rPr>
              <a:t>https://www.nber.org/system/files/working_papers/w9873/w9873.pdf</a:t>
            </a:r>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5</a:t>
            </a:fld>
            <a:endParaRPr lang="en-US"/>
          </a:p>
        </p:txBody>
      </p:sp>
    </p:spTree>
    <p:extLst>
      <p:ext uri="{BB962C8B-B14F-4D97-AF65-F5344CB8AC3E}">
        <p14:creationId xmlns:p14="http://schemas.microsoft.com/office/powerpoint/2010/main" val="45038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learn your dataset, happens during pre-processing steps. </a:t>
            </a:r>
          </a:p>
          <a:p>
            <a:endParaRPr lang="en-US" dirty="0"/>
          </a:p>
          <a:p>
            <a:r>
              <a:rPr lang="en-US" dirty="0"/>
              <a:t>chrome-extension://efaidnbmnnnibpcajpcglclefindmkaj/https://www.nber.org/system/files/working_papers/w9873/w9873.pdf</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368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9F9F9"/>
                </a:solidFill>
                <a:effectLst/>
                <a:latin typeface="Söhne"/>
              </a:rPr>
              <a:t>Feature selection is about choosing the most important features from your dataset to use in your analysis. You're selecting specific features that are most relevant to your problem.</a:t>
            </a:r>
          </a:p>
          <a:p>
            <a:endParaRPr lang="en-US" b="0" i="0" dirty="0">
              <a:solidFill>
                <a:srgbClr val="F9F9F9"/>
              </a:solidFill>
              <a:effectLst/>
              <a:latin typeface="Söhne"/>
            </a:endParaRPr>
          </a:p>
          <a:p>
            <a:r>
              <a:rPr lang="en-US" b="0" i="0" dirty="0">
                <a:solidFill>
                  <a:srgbClr val="F9F9F9"/>
                </a:solidFill>
                <a:effectLst/>
                <a:latin typeface="Söhne"/>
              </a:rPr>
              <a:t>Feature extraction is about creating new, more meaningful features from the existing ones. You're transforming or combining the original features to capture the most important information in a more compact way.</a:t>
            </a:r>
            <a:endParaRPr lang="en-US" dirty="0"/>
          </a:p>
          <a:p>
            <a:endParaRPr lang="en-US" sz="1200" b="0" i="0" dirty="0">
              <a:solidFill>
                <a:srgbClr val="333333"/>
              </a:solidFill>
              <a:effectLst/>
              <a:latin typeface="-apple-system"/>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8</a:t>
            </a:fld>
            <a:endParaRPr lang="en-US"/>
          </a:p>
        </p:txBody>
      </p:sp>
    </p:spTree>
    <p:extLst>
      <p:ext uri="{BB962C8B-B14F-4D97-AF65-F5344CB8AC3E}">
        <p14:creationId xmlns:p14="http://schemas.microsoft.com/office/powerpoint/2010/main" val="96499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PCA looks for dimensions with greatest variance between components then transforms the coordinates of each data point to fit the new dimensions. This should minimize the distance between similar data points and maintain distances between dissimilar data along the new component axis to preserve the original space structure as much as possible. Unsupervised learning!</a:t>
            </a:r>
          </a:p>
          <a:p>
            <a:endParaRPr lang="en-US" dirty="0"/>
          </a:p>
          <a:p>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11</a:t>
            </a:fld>
            <a:endParaRPr lang="en-US"/>
          </a:p>
        </p:txBody>
      </p:sp>
    </p:spTree>
    <p:extLst>
      <p:ext uri="{BB962C8B-B14F-4D97-AF65-F5344CB8AC3E}">
        <p14:creationId xmlns:p14="http://schemas.microsoft.com/office/powerpoint/2010/main" val="13319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2e01499ac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2e01499ac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effectLst/>
                <a:latin typeface="Helvetica Neue" panose="02000503000000020004" pitchFamily="2" charset="0"/>
              </a:rPr>
              <a:t>Slide 6 - Types of FA: CFA &amp; EFA</a:t>
            </a:r>
          </a:p>
          <a:p>
            <a:pPr>
              <a:buFont typeface="Arial" panose="020B0604020202020204" pitchFamily="34" charset="0"/>
              <a:buChar char="•"/>
            </a:pPr>
            <a:r>
              <a:rPr lang="en-US" dirty="0">
                <a:effectLst/>
                <a:latin typeface="Helvetica Neue" panose="02000503000000020004" pitchFamily="2" charset="0"/>
              </a:rPr>
              <a:t>Two types of factor analysis: Exploratory and Confirmatory</a:t>
            </a:r>
          </a:p>
          <a:p>
            <a:pPr>
              <a:buFont typeface="Arial" panose="020B0604020202020204" pitchFamily="34" charset="0"/>
              <a:buChar char="•"/>
            </a:pPr>
            <a:r>
              <a:rPr lang="en-US" dirty="0">
                <a:effectLst/>
                <a:latin typeface="Helvetica Neue" panose="02000503000000020004" pitchFamily="2" charset="0"/>
              </a:rPr>
              <a:t>Exploratory Factor Analysis - Used to explore underlying structure of a dataset when a researcher does not have any specific a priori hypotheses about the number or structure of the latent variables. </a:t>
            </a:r>
          </a:p>
          <a:p>
            <a:pPr marL="742950" lvl="1" indent="-285750">
              <a:buFont typeface="Arial" panose="020B0604020202020204" pitchFamily="34" charset="0"/>
              <a:buChar char="•"/>
            </a:pPr>
            <a:r>
              <a:rPr lang="en-US" dirty="0">
                <a:effectLst/>
                <a:latin typeface="Helvetica Neue" panose="02000503000000020004" pitchFamily="2" charset="0"/>
              </a:rPr>
              <a:t>Objective is to determine the number of factors influencing a set of measured variables and assess the strength of the relationship between each factor and each observed variable.</a:t>
            </a:r>
          </a:p>
          <a:p>
            <a:pPr marL="742950" lvl="1" indent="-285750">
              <a:buFont typeface="Arial" panose="020B0604020202020204" pitchFamily="34" charset="0"/>
              <a:buChar char="•"/>
            </a:pPr>
            <a:r>
              <a:rPr lang="en-US" dirty="0">
                <a:effectLst/>
                <a:latin typeface="Helvetica Neue" panose="02000503000000020004" pitchFamily="2" charset="0"/>
              </a:rPr>
              <a:t>Each observed variable is a linear function of the unobserved factors.</a:t>
            </a:r>
          </a:p>
          <a:p>
            <a:pPr>
              <a:buFont typeface="Arial" panose="020B0604020202020204" pitchFamily="34" charset="0"/>
              <a:buChar char="•"/>
            </a:pPr>
            <a:r>
              <a:rPr lang="en-US" dirty="0">
                <a:effectLst/>
                <a:latin typeface="Helvetica Neue" panose="02000503000000020004" pitchFamily="2" charset="0"/>
              </a:rPr>
              <a:t>Confirmatory Factor Analysis - Used when a researcher has specific hypotheses about the number of factors and which observed variables are related to which factors. Primary objective of a CFA is to determine the ability of a predefined, hypothesized model is consistent with data</a:t>
            </a:r>
          </a:p>
          <a:p>
            <a:br>
              <a:rPr lang="en-US" dirty="0">
                <a:effectLst/>
                <a:latin typeface="Helvetica Neue" panose="02000503000000020004" pitchFamily="2" charset="0"/>
              </a:rPr>
            </a:br>
            <a:endParaRPr lang="en-US" dirty="0">
              <a:effectLst/>
              <a:latin typeface="Helvetica Neue" panose="02000503000000020004" pitchFamily="2" charset="0"/>
            </a:endParaRPr>
          </a:p>
          <a:p>
            <a:pPr marL="0" lvl="0" indent="0" algn="l" rtl="0">
              <a:spcBef>
                <a:spcPts val="0"/>
              </a:spcBef>
              <a:spcAft>
                <a:spcPts val="0"/>
              </a:spcAft>
              <a:buNone/>
            </a:pPr>
            <a:endParaRPr dirty="0"/>
          </a:p>
        </p:txBody>
      </p:sp>
      <p:sp>
        <p:nvSpPr>
          <p:cNvPr id="205" name="Google Shape;205;g292e01499ac_0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Lasso &amp; Ridge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3CFCA"/>
                </a:solidFill>
                <a:effectLst/>
                <a:latin typeface="Arial" panose="020B0604020202020204" pitchFamily="34" charset="0"/>
              </a:rPr>
              <a:t>The R package </a:t>
            </a:r>
            <a:r>
              <a:rPr lang="en-US" b="0" i="0" u="none" strike="noStrike" dirty="0">
                <a:solidFill>
                  <a:srgbClr val="5C98D6"/>
                </a:solidFill>
                <a:effectLst/>
                <a:latin typeface="Arial" panose="020B0604020202020204" pitchFamily="34" charset="0"/>
                <a:hlinkClick r:id="rId3"/>
              </a:rPr>
              <a:t>Rtsne</a:t>
            </a:r>
            <a:r>
              <a:rPr lang="en-US" b="0" i="0" dirty="0">
                <a:solidFill>
                  <a:srgbClr val="D3CFCA"/>
                </a:solidFill>
                <a:effectLst/>
                <a:latin typeface="Arial" panose="020B0604020202020204" pitchFamily="34" charset="0"/>
              </a:rPr>
              <a:t> implements t-SNE in </a:t>
            </a:r>
            <a:r>
              <a:rPr lang="en-US" b="0" i="0" u="none" strike="noStrike" dirty="0">
                <a:solidFill>
                  <a:srgbClr val="5C98D6"/>
                </a:solidFill>
                <a:effectLst/>
                <a:latin typeface="Arial" panose="020B0604020202020204" pitchFamily="34" charset="0"/>
                <a:hlinkClick r:id="rId4" tooltip="R (programming language)"/>
              </a:rPr>
              <a:t>R</a:t>
            </a:r>
            <a:r>
              <a:rPr lang="en-US" b="0" i="0" dirty="0">
                <a:solidFill>
                  <a:srgbClr val="D3CFCA"/>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153D443-CBAC-934A-8506-FB4DF260D863}" type="slidenum">
              <a:rPr lang="en-US" smtClean="0"/>
              <a:t>13</a:t>
            </a:fld>
            <a:endParaRPr lang="en-US"/>
          </a:p>
        </p:txBody>
      </p:sp>
    </p:spTree>
    <p:extLst>
      <p:ext uri="{BB962C8B-B14F-4D97-AF65-F5344CB8AC3E}">
        <p14:creationId xmlns:p14="http://schemas.microsoft.com/office/powerpoint/2010/main" val="1051608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3" name="Title 18">
            <a:extLst>
              <a:ext uri="{FF2B5EF4-FFF2-40B4-BE49-F238E27FC236}">
                <a16:creationId xmlns:a16="http://schemas.microsoft.com/office/drawing/2014/main" id="{DC0A9285-546C-824E-BB82-80DD4A7E5723}"/>
              </a:ext>
            </a:extLst>
          </p:cNvPr>
          <p:cNvSpPr>
            <a:spLocks noGrp="1"/>
          </p:cNvSpPr>
          <p:nvPr>
            <p:ph type="title" hasCustomPrompt="1"/>
          </p:nvPr>
        </p:nvSpPr>
        <p:spPr>
          <a:xfrm>
            <a:off x="304272" y="2561844"/>
            <a:ext cx="4777596" cy="829533"/>
          </a:xfrm>
          <a:noFill/>
        </p:spPr>
        <p:txBody>
          <a:bodyPr lIns="182880" tIns="182880" rIns="182880" anchor="t">
            <a:normAutofit/>
          </a:bodyPr>
          <a:lstStyle>
            <a:lvl1pPr algn="l">
              <a:defRPr sz="3200" baseline="0">
                <a:solidFill>
                  <a:schemeClr val="tx1"/>
                </a:solidFill>
              </a:defRPr>
            </a:lvl1pPr>
          </a:lstStyle>
          <a:p>
            <a:r>
              <a:rPr lang="en-US" dirty="0"/>
              <a:t>Click to add title</a:t>
            </a:r>
          </a:p>
        </p:txBody>
      </p:sp>
      <p:pic>
        <p:nvPicPr>
          <p:cNvPr id="10" name="Picture 9">
            <a:extLst>
              <a:ext uri="{FF2B5EF4-FFF2-40B4-BE49-F238E27FC236}">
                <a16:creationId xmlns:a16="http://schemas.microsoft.com/office/drawing/2014/main" id="{C6A6C757-F494-C249-B435-958A389BF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0117" y="590550"/>
            <a:ext cx="994225" cy="999600"/>
          </a:xfrm>
          <a:prstGeom prst="rect">
            <a:avLst/>
          </a:prstGeom>
        </p:spPr>
      </p:pic>
      <p:sp>
        <p:nvSpPr>
          <p:cNvPr id="11" name="Rectangle 10">
            <a:extLst>
              <a:ext uri="{FF2B5EF4-FFF2-40B4-BE49-F238E27FC236}">
                <a16:creationId xmlns:a16="http://schemas.microsoft.com/office/drawing/2014/main" id="{2703C8E5-147E-4644-A094-238B240D41B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7470F22-3D51-8D47-9BDC-3F4D49D359C4}"/>
              </a:ext>
            </a:extLst>
          </p:cNvPr>
          <p:cNvSpPr>
            <a:spLocks noGrp="1"/>
          </p:cNvSpPr>
          <p:nvPr>
            <p:ph type="body" sz="quarter" idx="13" hasCustomPrompt="1"/>
          </p:nvPr>
        </p:nvSpPr>
        <p:spPr>
          <a:xfrm>
            <a:off x="304800" y="3486150"/>
            <a:ext cx="4776788" cy="762000"/>
          </a:xfrm>
        </p:spPr>
        <p:txBody>
          <a:bodyPr lIns="182880" tIns="0" rIns="182880" bIns="0">
            <a:noAutofit/>
          </a:bodyPr>
          <a:lstStyle>
            <a:lvl1pPr marL="0" indent="0">
              <a:buNone/>
              <a:defRPr sz="1800">
                <a:solidFill>
                  <a:schemeClr val="tx1"/>
                </a:solidFill>
              </a:defRPr>
            </a:lvl1pPr>
          </a:lstStyle>
          <a:p>
            <a:pPr lvl="0"/>
            <a:r>
              <a:rPr lang="en-US" dirty="0"/>
              <a:t>Click to add text</a:t>
            </a: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4" name="Text Placeholder 13"/>
          <p:cNvSpPr>
            <a:spLocks noGrp="1"/>
          </p:cNvSpPr>
          <p:nvPr>
            <p:ph type="body" sz="quarter" idx="13" hasCustomPrompt="1"/>
          </p:nvPr>
        </p:nvSpPr>
        <p:spPr>
          <a:xfrm>
            <a:off x="0" y="1985433"/>
            <a:ext cx="9144000" cy="1491725"/>
          </a:xfrm>
        </p:spPr>
        <p:txBody>
          <a:bodyPr>
            <a:noAutofit/>
          </a:bodyPr>
          <a:lstStyle>
            <a:lvl1pPr marL="0" indent="0" algn="ctr">
              <a:buNone/>
              <a:defRPr sz="2800">
                <a:solidFill>
                  <a:schemeClr val="accent2"/>
                </a:solidFill>
              </a:defRPr>
            </a:lvl1pPr>
          </a:lstStyle>
          <a:p>
            <a:pPr lvl="0"/>
            <a:r>
              <a:rPr lang="en-US" dirty="0"/>
              <a:t>Click to add text</a:t>
            </a:r>
          </a:p>
        </p:txBody>
      </p:sp>
      <p:pic>
        <p:nvPicPr>
          <p:cNvPr id="10" name="Picture 9" descr="cu screen b31b1b.psd">
            <a:extLst>
              <a:ext uri="{FF2B5EF4-FFF2-40B4-BE49-F238E27FC236}">
                <a16:creationId xmlns:a16="http://schemas.microsoft.com/office/drawing/2014/main" id="{2F0129F0-F30E-CA46-95D8-485C2699B0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113367" cy="1019803"/>
          </a:xfrm>
          <a:prstGeom prst="rect">
            <a:avLst/>
          </a:prstGeom>
        </p:spPr>
      </p:pic>
      <p:sp>
        <p:nvSpPr>
          <p:cNvPr id="9" name="Rectangle 8">
            <a:extLst>
              <a:ext uri="{FF2B5EF4-FFF2-40B4-BE49-F238E27FC236}">
                <a16:creationId xmlns:a16="http://schemas.microsoft.com/office/drawing/2014/main" id="{DC174D41-7CC7-7D41-8BF1-2412C5E9353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19">
            <a:extLst>
              <a:ext uri="{FF2B5EF4-FFF2-40B4-BE49-F238E27FC236}">
                <a16:creationId xmlns:a16="http://schemas.microsoft.com/office/drawing/2014/main" id="{EE059B75-688C-714C-A731-B1FA0FCA36C8}"/>
              </a:ext>
            </a:extLst>
          </p:cNvPr>
          <p:cNvSpPr>
            <a:spLocks noGrp="1"/>
          </p:cNvSpPr>
          <p:nvPr>
            <p:ph type="body" sz="quarter" idx="14" hasCustomPrompt="1"/>
          </p:nvPr>
        </p:nvSpPr>
        <p:spPr>
          <a:xfrm>
            <a:off x="0" y="1276350"/>
            <a:ext cx="9144000" cy="685800"/>
          </a:xfrm>
        </p:spPr>
        <p:txBody>
          <a:bodyPr anchor="ctr">
            <a:noAutofit/>
          </a:bodyPr>
          <a:lstStyle>
            <a:lvl1pPr marL="0" indent="0" algn="ctr" defTabSz="914377" rtl="0" eaLnBrk="1" latinLnBrk="0" hangingPunct="1">
              <a:spcBef>
                <a:spcPct val="0"/>
              </a:spcBef>
              <a:buNone/>
              <a:defRPr lang="en-US" sz="3200" kern="1200" dirty="0" smtClean="0">
                <a:solidFill>
                  <a:schemeClr val="accent3"/>
                </a:solidFill>
                <a:latin typeface="+mj-lt"/>
                <a:ea typeface="+mj-ea"/>
                <a:cs typeface="+mj-cs"/>
              </a:defRPr>
            </a:lvl1pPr>
            <a:lvl2pPr marL="0" indent="0" algn="ctr" defTabSz="914377" rtl="0" eaLnBrk="1" latinLnBrk="0" hangingPunct="1">
              <a:spcBef>
                <a:spcPct val="0"/>
              </a:spcBef>
              <a:buNone/>
              <a:defRPr lang="en-US" sz="3200" kern="1200" dirty="0" smtClean="0">
                <a:solidFill>
                  <a:schemeClr val="accent3"/>
                </a:solidFill>
                <a:latin typeface="+mj-lt"/>
                <a:ea typeface="+mj-ea"/>
                <a:cs typeface="+mj-cs"/>
              </a:defRPr>
            </a:lvl2pPr>
            <a:lvl3pPr marL="0" indent="0" algn="ctr" defTabSz="914377" rtl="0" eaLnBrk="1" latinLnBrk="0" hangingPunct="1">
              <a:spcBef>
                <a:spcPct val="0"/>
              </a:spcBef>
              <a:buNone/>
              <a:defRPr lang="en-US" sz="3200" kern="1200" dirty="0" smtClean="0">
                <a:solidFill>
                  <a:schemeClr val="accent3"/>
                </a:solidFill>
                <a:latin typeface="+mj-lt"/>
                <a:ea typeface="+mj-ea"/>
                <a:cs typeface="+mj-cs"/>
              </a:defRPr>
            </a:lvl3pPr>
            <a:lvl4pPr marL="0" indent="0" algn="ctr" defTabSz="914377" rtl="0" eaLnBrk="1" latinLnBrk="0" hangingPunct="1">
              <a:spcBef>
                <a:spcPct val="0"/>
              </a:spcBef>
              <a:buNone/>
              <a:defRPr lang="en-US" sz="3200" kern="1200" dirty="0" smtClean="0">
                <a:solidFill>
                  <a:schemeClr val="accent3"/>
                </a:solidFill>
                <a:latin typeface="+mj-lt"/>
                <a:ea typeface="+mj-ea"/>
                <a:cs typeface="+mj-cs"/>
              </a:defRPr>
            </a:lvl4pPr>
            <a:lvl5pPr marL="0" indent="0" algn="ctr" defTabSz="914377" rtl="0" eaLnBrk="1" latinLnBrk="0" hangingPunct="1">
              <a:spcBef>
                <a:spcPct val="0"/>
              </a:spcBef>
              <a:buNone/>
              <a:defRPr lang="en-US" sz="3200" kern="1200" dirty="0">
                <a:solidFill>
                  <a:schemeClr val="accent3"/>
                </a:solidFill>
                <a:latin typeface="+mj-lt"/>
                <a:ea typeface="+mj-ea"/>
                <a:cs typeface="+mj-cs"/>
              </a:defRPr>
            </a:lvl5pPr>
          </a:lstStyle>
          <a:p>
            <a:pPr lvl="0"/>
            <a:r>
              <a:rPr lang="en-US" dirty="0"/>
              <a:t>Click to add title</a:t>
            </a:r>
          </a:p>
        </p:txBody>
      </p:sp>
    </p:spTree>
    <p:extLst>
      <p:ext uri="{BB962C8B-B14F-4D97-AF65-F5344CB8AC3E}">
        <p14:creationId xmlns:p14="http://schemas.microsoft.com/office/powerpoint/2010/main" val="5402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3" name="Text Placeholder 2"/>
          <p:cNvSpPr>
            <a:spLocks noGrp="1"/>
          </p:cNvSpPr>
          <p:nvPr>
            <p:ph type="body" sz="quarter" idx="13" hasCustomPrompt="1"/>
          </p:nvPr>
        </p:nvSpPr>
        <p:spPr>
          <a:xfrm>
            <a:off x="285753" y="1428750"/>
            <a:ext cx="8678863" cy="2884887"/>
          </a:xfrm>
        </p:spPr>
        <p:txBody>
          <a:bodyPr>
            <a:noAutofit/>
          </a:bodyPr>
          <a:lstStyle>
            <a:lvl1pPr>
              <a:defRPr sz="2800"/>
            </a:lvl1pPr>
            <a:lvl2pPr>
              <a:defRPr sz="2400"/>
            </a:lvl2pPr>
            <a:lvl3pPr>
              <a:defRPr sz="2000"/>
            </a:lvl3pPr>
            <a:lvl4pPr>
              <a:defRPr sz="1800"/>
            </a:lvl4pPr>
            <a:lvl5pPr>
              <a:defRPr sz="1800"/>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285750" y="800100"/>
            <a:ext cx="8677656" cy="514350"/>
          </a:xfrm>
        </p:spPr>
        <p:txBody>
          <a:bodyPr>
            <a:noAutofit/>
          </a:bodyPr>
          <a:lstStyle>
            <a:lvl1pPr algn="l">
              <a:defRPr/>
            </a:lvl1pPr>
          </a:lstStyle>
          <a:p>
            <a:r>
              <a:rPr lang="en-US" dirty="0"/>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4" name="Title 13"/>
          <p:cNvSpPr>
            <a:spLocks noGrp="1"/>
          </p:cNvSpPr>
          <p:nvPr>
            <p:ph type="title" hasCustomPrompt="1"/>
          </p:nvPr>
        </p:nvSpPr>
        <p:spPr>
          <a:xfrm>
            <a:off x="287899" y="461820"/>
            <a:ext cx="8534400" cy="646331"/>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05" y="1200150"/>
            <a:ext cx="8534400" cy="1600200"/>
          </a:xfrm>
        </p:spPr>
        <p:txBody>
          <a:bodyPr numCol="2"/>
          <a:lstStyle/>
          <a:p>
            <a:pPr lvl="0"/>
            <a:r>
              <a:rPr lang="en-US" dirty="0"/>
              <a:t>Click to edit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B375926-5564-7F41-982B-2CA540DB949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FDCB217E-A06D-974D-8E3A-ED42CE06B2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
        <p:nvSpPr>
          <p:cNvPr id="8" name="Content Placeholder 7">
            <a:extLst>
              <a:ext uri="{FF2B5EF4-FFF2-40B4-BE49-F238E27FC236}">
                <a16:creationId xmlns:a16="http://schemas.microsoft.com/office/drawing/2014/main" id="{B9CB0402-D9EA-C84A-BBAD-7D05BA746916}"/>
              </a:ext>
            </a:extLst>
          </p:cNvPr>
          <p:cNvSpPr>
            <a:spLocks noGrp="1"/>
          </p:cNvSpPr>
          <p:nvPr>
            <p:ph sz="quarter" idx="15" hasCustomPrompt="1"/>
          </p:nvPr>
        </p:nvSpPr>
        <p:spPr>
          <a:xfrm>
            <a:off x="287338" y="2876550"/>
            <a:ext cx="8535987" cy="1752600"/>
          </a:xfrm>
        </p:spPr>
        <p:txBody>
          <a:bodyPr anchor="ctr" anchorCtr="0"/>
          <a:lstStyle>
            <a:lvl1pPr marL="0" indent="0" algn="ctr">
              <a:buNone/>
              <a:defRPr/>
            </a:lvl1pPr>
          </a:lstStyle>
          <a:p>
            <a:pPr lvl="0"/>
            <a:r>
              <a:rPr lang="en-US" dirty="0"/>
              <a:t>Graphic</a:t>
            </a:r>
          </a:p>
        </p:txBody>
      </p:sp>
    </p:spTree>
    <p:extLst>
      <p:ext uri="{BB962C8B-B14F-4D97-AF65-F5344CB8AC3E}">
        <p14:creationId xmlns:p14="http://schemas.microsoft.com/office/powerpoint/2010/main" val="10923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3" name="Content Placeholder 12"/>
          <p:cNvSpPr>
            <a:spLocks noGrp="1"/>
          </p:cNvSpPr>
          <p:nvPr>
            <p:ph sz="quarter" idx="13" hasCustomPrompt="1"/>
          </p:nvPr>
        </p:nvSpPr>
        <p:spPr>
          <a:xfrm>
            <a:off x="4800605" y="1085850"/>
            <a:ext cx="4050507" cy="3657600"/>
          </a:xfrm>
        </p:spPr>
        <p:txBody>
          <a:bodyPr anchor="ctr" anchorCtr="0"/>
          <a:lstStyle>
            <a:lvl1pPr marL="0" indent="0" algn="ctr">
              <a:buNone/>
              <a:defRPr/>
            </a:lvl1pPr>
          </a:lstStyle>
          <a:p>
            <a:pPr lvl="0"/>
            <a:r>
              <a:rPr lang="en-US" dirty="0"/>
              <a:t>Graphic</a:t>
            </a:r>
          </a:p>
        </p:txBody>
      </p:sp>
      <p:sp>
        <p:nvSpPr>
          <p:cNvPr id="14" name="Title 13"/>
          <p:cNvSpPr>
            <a:spLocks noGrp="1"/>
          </p:cNvSpPr>
          <p:nvPr>
            <p:ph type="title" hasCustomPrompt="1"/>
          </p:nvPr>
        </p:nvSpPr>
        <p:spPr>
          <a:xfrm>
            <a:off x="287899" y="461818"/>
            <a:ext cx="6554707" cy="452582"/>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10" y="1085850"/>
            <a:ext cx="4358795" cy="3657600"/>
          </a:xfrm>
        </p:spPr>
        <p:txBody>
          <a:bodyPr numCol="1"/>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F9335A-E71C-3044-BC65-4FC387DA27B6}"/>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497F341F-F847-2445-8EF5-47EF63BEE8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24231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0601E4-3F87-485E-BCF1-0932C51EED9D}"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a:p>
        </p:txBody>
      </p:sp>
      <p:sp>
        <p:nvSpPr>
          <p:cNvPr id="2" name="Title 1"/>
          <p:cNvSpPr>
            <a:spLocks noGrp="1"/>
          </p:cNvSpPr>
          <p:nvPr>
            <p:ph type="title" hasCustomPrompt="1"/>
          </p:nvPr>
        </p:nvSpPr>
        <p:spPr>
          <a:xfrm>
            <a:off x="838200" y="569785"/>
            <a:ext cx="7467600" cy="403957"/>
          </a:xfrm>
        </p:spPr>
        <p:txBody>
          <a:bodyPr/>
          <a:lstStyle/>
          <a:p>
            <a:r>
              <a:rPr lang="en-US" dirty="0"/>
              <a:t>Click to add title</a:t>
            </a:r>
          </a:p>
        </p:txBody>
      </p:sp>
      <p:sp>
        <p:nvSpPr>
          <p:cNvPr id="13" name="Content Placeholder 12"/>
          <p:cNvSpPr>
            <a:spLocks noGrp="1"/>
          </p:cNvSpPr>
          <p:nvPr>
            <p:ph sz="quarter" idx="14" hasCustomPrompt="1"/>
          </p:nvPr>
        </p:nvSpPr>
        <p:spPr>
          <a:xfrm>
            <a:off x="838200" y="1123950"/>
            <a:ext cx="7467600" cy="3448050"/>
          </a:xfrm>
        </p:spPr>
        <p:txBody>
          <a:bodyPr anchor="ctr" anchorCtr="0"/>
          <a:lstStyle>
            <a:lvl1pPr marL="0" indent="0" algn="ctr">
              <a:buNone/>
              <a:defRPr/>
            </a:lvl1pPr>
          </a:lstStyle>
          <a:p>
            <a:pPr lvl="0"/>
            <a:r>
              <a:rPr lang="en-US" dirty="0"/>
              <a:t>Graphic</a:t>
            </a:r>
          </a:p>
        </p:txBody>
      </p:sp>
      <p:sp>
        <p:nvSpPr>
          <p:cNvPr id="12" name="Rectangle 11">
            <a:extLst>
              <a:ext uri="{FF2B5EF4-FFF2-40B4-BE49-F238E27FC236}">
                <a16:creationId xmlns:a16="http://schemas.microsoft.com/office/drawing/2014/main" id="{04D4C3B8-C72A-234F-801D-62CC4EFC147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u white lrg.psd">
            <a:extLst>
              <a:ext uri="{FF2B5EF4-FFF2-40B4-BE49-F238E27FC236}">
                <a16:creationId xmlns:a16="http://schemas.microsoft.com/office/drawing/2014/main" id="{0424A742-A864-314F-80E6-E197D7DB73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1371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1" name="Text Placeholder 9">
            <a:extLst>
              <a:ext uri="{FF2B5EF4-FFF2-40B4-BE49-F238E27FC236}">
                <a16:creationId xmlns:a16="http://schemas.microsoft.com/office/drawing/2014/main" id="{7E419631-6A90-1D4B-9AC3-E03C8AA89D35}"/>
              </a:ext>
            </a:extLst>
          </p:cNvPr>
          <p:cNvSpPr>
            <a:spLocks noGrp="1"/>
          </p:cNvSpPr>
          <p:nvPr>
            <p:ph type="body" sz="quarter" idx="14" hasCustomPrompt="1"/>
          </p:nvPr>
        </p:nvSpPr>
        <p:spPr>
          <a:xfrm>
            <a:off x="346286" y="2197058"/>
            <a:ext cx="2498725" cy="679492"/>
          </a:xfrm>
          <a:noFill/>
        </p:spPr>
        <p:txBody>
          <a:bodyPr lIns="182880" tIns="91440" rIns="182880"/>
          <a:lstStyle>
            <a:lvl1pPr marL="0" indent="0">
              <a:buNone/>
              <a:defRPr baseline="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6" name="Picture 5">
            <a:extLst>
              <a:ext uri="{FF2B5EF4-FFF2-40B4-BE49-F238E27FC236}">
                <a16:creationId xmlns:a16="http://schemas.microsoft.com/office/drawing/2014/main" id="{6C464510-7A77-DB43-9098-69BAB51723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9627" y="590550"/>
            <a:ext cx="1019218" cy="1024728"/>
          </a:xfrm>
          <a:prstGeom prst="rect">
            <a:avLst/>
          </a:prstGeom>
        </p:spPr>
      </p:pic>
      <p:sp>
        <p:nvSpPr>
          <p:cNvPr id="8" name="Rectangle 7">
            <a:extLst>
              <a:ext uri="{FF2B5EF4-FFF2-40B4-BE49-F238E27FC236}">
                <a16:creationId xmlns:a16="http://schemas.microsoft.com/office/drawing/2014/main" id="{9306357B-88AF-5E41-A0F9-506D230E0D01}"/>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1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96"/>
        <p:cNvGrpSpPr/>
        <p:nvPr/>
      </p:nvGrpSpPr>
      <p:grpSpPr>
        <a:xfrm>
          <a:off x="0" y="0"/>
          <a:ext cx="0" cy="0"/>
          <a:chOff x="0" y="0"/>
          <a:chExt cx="0" cy="0"/>
        </a:xfrm>
      </p:grpSpPr>
      <p:sp>
        <p:nvSpPr>
          <p:cNvPr id="97" name="Google Shape;97;p12"/>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0" name="Google Shape;100;p12"/>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1" name="Google Shape;101;p12" descr="cu white lrg.psd"/>
          <p:cNvPicPr preferRelativeResize="0"/>
          <p:nvPr/>
        </p:nvPicPr>
        <p:blipFill rotWithShape="1">
          <a:blip r:embed="rId2">
            <a:alphaModFix/>
          </a:blip>
          <a:srcRect l="29542" r="-704"/>
          <a:stretch/>
        </p:blipFill>
        <p:spPr>
          <a:xfrm>
            <a:off x="3871581" y="-117766"/>
            <a:ext cx="1370059" cy="391837"/>
          </a:xfrm>
          <a:prstGeom prst="rect">
            <a:avLst/>
          </a:prstGeom>
          <a:noFill/>
          <a:ln>
            <a:noFill/>
          </a:ln>
        </p:spPr>
      </p:pic>
      <p:sp>
        <p:nvSpPr>
          <p:cNvPr id="102" name="Google Shape;102;p12"/>
          <p:cNvSpPr txBox="1">
            <a:spLocks noGrp="1"/>
          </p:cNvSpPr>
          <p:nvPr>
            <p:ph type="body" idx="1"/>
          </p:nvPr>
        </p:nvSpPr>
        <p:spPr>
          <a:xfrm>
            <a:off x="285753" y="1314452"/>
            <a:ext cx="8678863" cy="2999185"/>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12"/>
          <p:cNvSpPr txBox="1">
            <a:spLocks noGrp="1"/>
          </p:cNvSpPr>
          <p:nvPr>
            <p:ph type="title"/>
          </p:nvPr>
        </p:nvSpPr>
        <p:spPr>
          <a:xfrm>
            <a:off x="285750" y="800100"/>
            <a:ext cx="8677656" cy="5143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2"/>
          <p:cNvSpPr/>
          <p:nvPr/>
        </p:nvSpPr>
        <p:spPr>
          <a:xfrm>
            <a:off x="0" y="0"/>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pic>
        <p:nvPicPr>
          <p:cNvPr id="105" name="Google Shape;105;p12" descr="cu white lrg.psd"/>
          <p:cNvPicPr preferRelativeResize="0"/>
          <p:nvPr/>
        </p:nvPicPr>
        <p:blipFill rotWithShape="1">
          <a:blip r:embed="rId3">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26877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 w/ Graphic">
  <p:cSld name="2_Content w/ Graphic">
    <p:spTree>
      <p:nvGrpSpPr>
        <p:cNvPr id="1" name="Shape 116"/>
        <p:cNvGrpSpPr/>
        <p:nvPr/>
      </p:nvGrpSpPr>
      <p:grpSpPr>
        <a:xfrm>
          <a:off x="0" y="0"/>
          <a:ext cx="0" cy="0"/>
          <a:chOff x="0" y="0"/>
          <a:chExt cx="0" cy="0"/>
        </a:xfrm>
      </p:grpSpPr>
      <p:sp>
        <p:nvSpPr>
          <p:cNvPr id="117" name="Google Shape;117;p14"/>
          <p:cNvSpPr txBox="1">
            <a:spLocks noGrp="1"/>
          </p:cNvSpPr>
          <p:nvPr>
            <p:ph type="dt" idx="10"/>
          </p:nvPr>
        </p:nvSpPr>
        <p:spPr>
          <a:xfrm>
            <a:off x="457200" y="4767264"/>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ftr" idx="11"/>
          </p:nvPr>
        </p:nvSpPr>
        <p:spPr>
          <a:xfrm>
            <a:off x="3124200" y="4767264"/>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6553200" y="4767264"/>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4"/>
          <p:cNvSpPr/>
          <p:nvPr/>
        </p:nvSpPr>
        <p:spPr>
          <a:xfrm>
            <a:off x="0" y="1"/>
            <a:ext cx="9144000" cy="166688"/>
          </a:xfrm>
          <a:prstGeom prst="rect">
            <a:avLst/>
          </a:prstGeom>
          <a:solidFill>
            <a:srgbClr val="B31B1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a:ea typeface="Times"/>
              <a:cs typeface="Times"/>
              <a:sym typeface="Times"/>
            </a:endParaRPr>
          </a:p>
        </p:txBody>
      </p:sp>
      <p:sp>
        <p:nvSpPr>
          <p:cNvPr id="121" name="Google Shape;121;p14"/>
          <p:cNvSpPr txBox="1"/>
          <p:nvPr/>
        </p:nvSpPr>
        <p:spPr>
          <a:xfrm>
            <a:off x="438726" y="3567547"/>
            <a:ext cx="82588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a:solidFill>
                  <a:schemeClr val="lt1"/>
                </a:solidFill>
                <a:latin typeface="Helvetica Neue"/>
                <a:ea typeface="Helvetica Neue"/>
                <a:cs typeface="Helvetica Neue"/>
                <a:sym typeface="Helvetica Neue"/>
              </a:rPr>
              <a:t>Photos, illustrations, graphics here.</a:t>
            </a:r>
            <a:endParaRPr sz="1800" b="0" i="0" u="none" strike="noStrike" cap="none">
              <a:solidFill>
                <a:schemeClr val="lt1"/>
              </a:solidFill>
              <a:latin typeface="Times"/>
              <a:ea typeface="Times"/>
              <a:cs typeface="Times"/>
              <a:sym typeface="Times"/>
            </a:endParaRPr>
          </a:p>
        </p:txBody>
      </p:sp>
      <p:sp>
        <p:nvSpPr>
          <p:cNvPr id="122" name="Google Shape;122;p14"/>
          <p:cNvSpPr txBox="1">
            <a:spLocks noGrp="1"/>
          </p:cNvSpPr>
          <p:nvPr>
            <p:ph type="body" idx="1"/>
          </p:nvPr>
        </p:nvSpPr>
        <p:spPr>
          <a:xfrm>
            <a:off x="4800605" y="1085850"/>
            <a:ext cx="4050507"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3" name="Google Shape;123;p14"/>
          <p:cNvSpPr txBox="1">
            <a:spLocks noGrp="1"/>
          </p:cNvSpPr>
          <p:nvPr>
            <p:ph type="title"/>
          </p:nvPr>
        </p:nvSpPr>
        <p:spPr>
          <a:xfrm>
            <a:off x="287899" y="461818"/>
            <a:ext cx="6554707" cy="45258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3"/>
              </a:buClr>
              <a:buSzPts val="2800"/>
              <a:buFont typeface="Helvetica Neu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4"/>
          <p:cNvSpPr txBox="1">
            <a:spLocks noGrp="1"/>
          </p:cNvSpPr>
          <p:nvPr>
            <p:ph type="body" idx="2"/>
          </p:nvPr>
        </p:nvSpPr>
        <p:spPr>
          <a:xfrm>
            <a:off x="289410" y="1085850"/>
            <a:ext cx="4358795" cy="3657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accent2"/>
              </a:buClr>
              <a:buSzPts val="1800"/>
              <a:buChar char="•"/>
              <a:defRPr/>
            </a:lvl1pPr>
            <a:lvl2pPr marL="914400" lvl="1" indent="-342900" algn="l">
              <a:spcBef>
                <a:spcPts val="360"/>
              </a:spcBef>
              <a:spcAft>
                <a:spcPts val="0"/>
              </a:spcAft>
              <a:buClr>
                <a:schemeClr val="accent2"/>
              </a:buClr>
              <a:buSzPts val="1800"/>
              <a:buChar char="–"/>
              <a:defRPr/>
            </a:lvl2pPr>
            <a:lvl3pPr marL="1371600" lvl="2" indent="-342900" algn="l">
              <a:spcBef>
                <a:spcPts val="360"/>
              </a:spcBef>
              <a:spcAft>
                <a:spcPts val="0"/>
              </a:spcAft>
              <a:buClr>
                <a:schemeClr val="accent2"/>
              </a:buClr>
              <a:buSzPts val="1800"/>
              <a:buChar char="•"/>
              <a:defRPr/>
            </a:lvl3pPr>
            <a:lvl4pPr marL="1828800" lvl="3" indent="-342900" algn="l">
              <a:spcBef>
                <a:spcPts val="360"/>
              </a:spcBef>
              <a:spcAft>
                <a:spcPts val="0"/>
              </a:spcAft>
              <a:buClr>
                <a:schemeClr val="accent2"/>
              </a:buClr>
              <a:buSzPts val="1800"/>
              <a:buChar char="–"/>
              <a:defRPr/>
            </a:lvl4pPr>
            <a:lvl5pPr marL="2286000" lvl="4" indent="-342900" algn="l">
              <a:spcBef>
                <a:spcPts val="360"/>
              </a:spcBef>
              <a:spcAft>
                <a:spcPts val="0"/>
              </a:spcAft>
              <a:buClr>
                <a:schemeClr val="accent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5" name="Google Shape;125;p14" descr="cu white lrg.psd"/>
          <p:cNvPicPr preferRelativeResize="0"/>
          <p:nvPr/>
        </p:nvPicPr>
        <p:blipFill rotWithShape="1">
          <a:blip r:embed="rId2">
            <a:alphaModFix/>
          </a:blip>
          <a:srcRect l="29542" r="-704"/>
          <a:stretch/>
        </p:blipFill>
        <p:spPr>
          <a:xfrm>
            <a:off x="4103639" y="-95250"/>
            <a:ext cx="929024" cy="354268"/>
          </a:xfrm>
          <a:prstGeom prst="rect">
            <a:avLst/>
          </a:prstGeom>
          <a:noFill/>
          <a:ln>
            <a:noFill/>
          </a:ln>
        </p:spPr>
      </p:pic>
    </p:spTree>
    <p:extLst>
      <p:ext uri="{BB962C8B-B14F-4D97-AF65-F5344CB8AC3E}">
        <p14:creationId xmlns:p14="http://schemas.microsoft.com/office/powerpoint/2010/main" val="354220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2/21/24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5" r:id="rId5"/>
    <p:sldLayoutId id="2147483657" r:id="rId6"/>
    <p:sldLayoutId id="2147483669" r:id="rId7"/>
    <p:sldLayoutId id="2147483670" r:id="rId8"/>
    <p:sldLayoutId id="2147483671"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3200" kern="1200">
          <a:solidFill>
            <a:schemeClr val="accent3"/>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cran.r-project.org/web/packages/umap/vignettes/umap.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4324/9781003279693"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orms.office.com/Pages/ResponsePage.aspx?id=ZkN-XZsbz0WOebFLJ99G4SUXqdLlghJDhzZ5bd0gLPtUQVlLU0pBRlVLN1dGUkVTQUE2VFE0UThKQi4u&amp;origin=QRCod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gif"/></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www.socr.umich.edu/CSCD/html/Cores/Macore2/CSCD_tSNE_UKBB_Demo.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openicpsr.org/openicpsr/project/116023/version/V1/view"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D8E53B-6878-C331-233B-192582FD3147}"/>
              </a:ext>
            </a:extLst>
          </p:cNvPr>
          <p:cNvSpPr>
            <a:spLocks noGrp="1"/>
          </p:cNvSpPr>
          <p:nvPr>
            <p:ph type="body" sz="quarter" idx="13"/>
          </p:nvPr>
        </p:nvSpPr>
        <p:spPr/>
        <p:txBody>
          <a:bodyPr/>
          <a:lstStyle/>
          <a:p>
            <a:pPr marL="0" indent="0">
              <a:buNone/>
            </a:pPr>
            <a:endParaRPr lang="en-US" dirty="0"/>
          </a:p>
        </p:txBody>
      </p:sp>
      <p:pic>
        <p:nvPicPr>
          <p:cNvPr id="4098" name="Picture 2" descr="🤨 &quot;Data is the new oil.&quot;">
            <a:extLst>
              <a:ext uri="{FF2B5EF4-FFF2-40B4-BE49-F238E27FC236}">
                <a16:creationId xmlns:a16="http://schemas.microsoft.com/office/drawing/2014/main" id="{EA7C6852-6F93-82BB-3348-537309AFD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 y="3968"/>
            <a:ext cx="9144000" cy="51355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3EA8141-DE64-837C-485A-1CE1349128B0}"/>
              </a:ext>
            </a:extLst>
          </p:cNvPr>
          <p:cNvSpPr>
            <a:spLocks noGrp="1"/>
          </p:cNvSpPr>
          <p:nvPr>
            <p:ph type="title"/>
          </p:nvPr>
        </p:nvSpPr>
        <p:spPr>
          <a:xfrm>
            <a:off x="0" y="4625181"/>
            <a:ext cx="9144000" cy="514350"/>
          </a:xfrm>
        </p:spPr>
        <p:txBody>
          <a:bodyPr/>
          <a:lstStyle/>
          <a:p>
            <a:pPr algn="ctr"/>
            <a:r>
              <a:rPr lang="en-US" b="1" dirty="0">
                <a:solidFill>
                  <a:schemeClr val="bg1"/>
                </a:solidFill>
              </a:rPr>
              <a:t>Houston, we have a problem: Big Data!</a:t>
            </a:r>
          </a:p>
        </p:txBody>
      </p:sp>
    </p:spTree>
    <p:extLst>
      <p:ext uri="{BB962C8B-B14F-4D97-AF65-F5344CB8AC3E}">
        <p14:creationId xmlns:p14="http://schemas.microsoft.com/office/powerpoint/2010/main" val="265226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5C0F025-7A5A-550C-3EA9-08DEEB7874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92390" y="309563"/>
            <a:ext cx="4759220" cy="478313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4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3A22AE3-A204-F122-995C-D09F832999BE}"/>
              </a:ext>
            </a:extLst>
          </p:cNvPr>
          <p:cNvSpPr>
            <a:spLocks noGrp="1"/>
          </p:cNvSpPr>
          <p:nvPr>
            <p:ph type="body" sz="quarter" idx="13"/>
          </p:nvPr>
        </p:nvSpPr>
        <p:spPr/>
        <p:txBody>
          <a:bodyPr/>
          <a:lstStyle/>
          <a:p>
            <a:r>
              <a:rPr lang="en-US" dirty="0"/>
              <a:t>Principal Component Analysis (PCA)</a:t>
            </a:r>
          </a:p>
          <a:p>
            <a:r>
              <a:rPr lang="en-US" dirty="0"/>
              <a:t>Independent Component Analysis (ICA)</a:t>
            </a:r>
          </a:p>
          <a:p>
            <a:r>
              <a:rPr lang="en-US" dirty="0"/>
              <a:t>Factor Analysis (FA)*</a:t>
            </a:r>
          </a:p>
          <a:p>
            <a:r>
              <a:rPr lang="en-US" dirty="0"/>
              <a:t>Linear Discriminant Analysis (LDA)</a:t>
            </a:r>
          </a:p>
          <a:p>
            <a:r>
              <a:rPr lang="en-US" dirty="0"/>
              <a:t>Singular Value Decomposition (SVD)</a:t>
            </a:r>
          </a:p>
          <a:p>
            <a:r>
              <a:rPr lang="en-US" dirty="0"/>
              <a:t>Non-negative matrix factorization (NMF)</a:t>
            </a:r>
          </a:p>
          <a:p>
            <a:endParaRPr lang="en-US" dirty="0"/>
          </a:p>
        </p:txBody>
      </p:sp>
      <p:sp>
        <p:nvSpPr>
          <p:cNvPr id="4" name="Title 3">
            <a:extLst>
              <a:ext uri="{FF2B5EF4-FFF2-40B4-BE49-F238E27FC236}">
                <a16:creationId xmlns:a16="http://schemas.microsoft.com/office/drawing/2014/main" id="{EA17D578-A829-0E60-1524-AE4180E3697B}"/>
              </a:ext>
            </a:extLst>
          </p:cNvPr>
          <p:cNvSpPr>
            <a:spLocks noGrp="1"/>
          </p:cNvSpPr>
          <p:nvPr>
            <p:ph type="title"/>
          </p:nvPr>
        </p:nvSpPr>
        <p:spPr/>
        <p:txBody>
          <a:bodyPr/>
          <a:lstStyle/>
          <a:p>
            <a:r>
              <a:rPr lang="en-US" dirty="0"/>
              <a:t>Popular Feature Linear Extraction Techniques </a:t>
            </a:r>
          </a:p>
        </p:txBody>
      </p:sp>
    </p:spTree>
    <p:extLst>
      <p:ext uri="{BB962C8B-B14F-4D97-AF65-F5344CB8AC3E}">
        <p14:creationId xmlns:p14="http://schemas.microsoft.com/office/powerpoint/2010/main" val="32837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92e01499ac_0_131"/>
          <p:cNvSpPr txBox="1">
            <a:spLocks noGrp="1"/>
          </p:cNvSpPr>
          <p:nvPr>
            <p:ph type="body" idx="1"/>
          </p:nvPr>
        </p:nvSpPr>
        <p:spPr>
          <a:xfrm>
            <a:off x="4800605" y="1085850"/>
            <a:ext cx="4050600" cy="3657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CFA + SEM</a:t>
            </a:r>
            <a:endParaRPr/>
          </a:p>
        </p:txBody>
      </p:sp>
      <p:sp>
        <p:nvSpPr>
          <p:cNvPr id="208" name="Google Shape;208;g292e01499ac_0_131"/>
          <p:cNvSpPr txBox="1">
            <a:spLocks noGrp="1"/>
          </p:cNvSpPr>
          <p:nvPr>
            <p:ph type="title"/>
          </p:nvPr>
        </p:nvSpPr>
        <p:spPr>
          <a:xfrm>
            <a:off x="287899" y="461818"/>
            <a:ext cx="6554700" cy="452700"/>
          </a:xfrm>
          <a:prstGeom prst="rect">
            <a:avLst/>
          </a:prstGeom>
        </p:spPr>
        <p:txBody>
          <a:bodyPr spcFirstLastPara="1" wrap="square" lIns="91425" tIns="45700" rIns="91425" bIns="45700" anchor="ctr" anchorCtr="0">
            <a:normAutofit fontScale="90000"/>
          </a:bodyPr>
          <a:lstStyle/>
          <a:p>
            <a:pPr marL="0" lvl="0" indent="0" algn="l" rtl="0">
              <a:spcBef>
                <a:spcPts val="600"/>
              </a:spcBef>
              <a:spcAft>
                <a:spcPts val="0"/>
              </a:spcAft>
              <a:buNone/>
            </a:pPr>
            <a:r>
              <a:rPr lang="en-US" sz="3000">
                <a:solidFill>
                  <a:schemeClr val="accent2"/>
                </a:solidFill>
                <a:latin typeface="Times"/>
                <a:ea typeface="Times"/>
                <a:cs typeface="Times"/>
                <a:sym typeface="Times"/>
              </a:rPr>
              <a:t>Types of Factor Analysis</a:t>
            </a:r>
            <a:endParaRPr/>
          </a:p>
        </p:txBody>
      </p:sp>
      <p:sp>
        <p:nvSpPr>
          <p:cNvPr id="209" name="Google Shape;209;g292e01499ac_0_131"/>
          <p:cNvSpPr txBox="1">
            <a:spLocks noGrp="1"/>
          </p:cNvSpPr>
          <p:nvPr>
            <p:ph type="body" idx="2"/>
          </p:nvPr>
        </p:nvSpPr>
        <p:spPr>
          <a:xfrm>
            <a:off x="289410" y="1085850"/>
            <a:ext cx="4358700" cy="3657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US"/>
              <a:t>EFA</a:t>
            </a:r>
            <a:endParaRPr/>
          </a:p>
        </p:txBody>
      </p:sp>
      <p:pic>
        <p:nvPicPr>
          <p:cNvPr id="2" name="Picture 1" descr="A diagram of a model&#10;&#10;Description automatically generated">
            <a:extLst>
              <a:ext uri="{FF2B5EF4-FFF2-40B4-BE49-F238E27FC236}">
                <a16:creationId xmlns:a16="http://schemas.microsoft.com/office/drawing/2014/main" id="{2B3A7ED0-05C8-CD3C-E472-B325121166DD}"/>
              </a:ext>
            </a:extLst>
          </p:cNvPr>
          <p:cNvPicPr>
            <a:picLocks noChangeAspect="1"/>
          </p:cNvPicPr>
          <p:nvPr/>
        </p:nvPicPr>
        <p:blipFill>
          <a:blip r:embed="rId3"/>
          <a:stretch>
            <a:fillRect/>
          </a:stretch>
        </p:blipFill>
        <p:spPr>
          <a:xfrm>
            <a:off x="442307" y="1632027"/>
            <a:ext cx="2609451" cy="3086100"/>
          </a:xfrm>
          <a:prstGeom prst="rect">
            <a:avLst/>
          </a:prstGeom>
        </p:spPr>
      </p:pic>
      <p:pic>
        <p:nvPicPr>
          <p:cNvPr id="3" name="Picture 2" descr="A diagram of a factor&#10;&#10;Description automatically generated">
            <a:extLst>
              <a:ext uri="{FF2B5EF4-FFF2-40B4-BE49-F238E27FC236}">
                <a16:creationId xmlns:a16="http://schemas.microsoft.com/office/drawing/2014/main" id="{A748F3F4-F264-DE80-E820-1E0740691773}"/>
              </a:ext>
            </a:extLst>
          </p:cNvPr>
          <p:cNvPicPr>
            <a:picLocks noChangeAspect="1"/>
          </p:cNvPicPr>
          <p:nvPr/>
        </p:nvPicPr>
        <p:blipFill>
          <a:blip r:embed="rId4"/>
          <a:stretch>
            <a:fillRect/>
          </a:stretch>
        </p:blipFill>
        <p:spPr>
          <a:xfrm>
            <a:off x="4501697" y="1713871"/>
            <a:ext cx="2556582" cy="3086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0E7726-11F3-9650-2171-248B937C8BDF}"/>
              </a:ext>
            </a:extLst>
          </p:cNvPr>
          <p:cNvSpPr>
            <a:spLocks noGrp="1"/>
          </p:cNvSpPr>
          <p:nvPr>
            <p:ph type="body" sz="quarter" idx="13"/>
          </p:nvPr>
        </p:nvSpPr>
        <p:spPr/>
        <p:txBody>
          <a:bodyPr/>
          <a:lstStyle/>
          <a:p>
            <a:r>
              <a:rPr lang="en-US" dirty="0"/>
              <a:t>[Student] t-distributed Stochastic Neighbor Embedding (t-SNE)</a:t>
            </a:r>
          </a:p>
          <a:p>
            <a:r>
              <a:rPr lang="en-US" dirty="0"/>
              <a:t>Kernel PCA</a:t>
            </a:r>
          </a:p>
          <a:p>
            <a:r>
              <a:rPr lang="en-US" dirty="0"/>
              <a:t>Iso-map, </a:t>
            </a:r>
            <a:r>
              <a:rPr lang="en-US" dirty="0">
                <a:hlinkClick r:id="rId3"/>
              </a:rPr>
              <a:t>UMAP</a:t>
            </a:r>
            <a:endParaRPr lang="en-US" dirty="0"/>
          </a:p>
          <a:p>
            <a:r>
              <a:rPr lang="en-US" dirty="0"/>
              <a:t>Multidimensional Scaling (MDS)</a:t>
            </a:r>
          </a:p>
          <a:p>
            <a:r>
              <a:rPr lang="en-US" dirty="0"/>
              <a:t>Autoencoders &amp; Neural Networks</a:t>
            </a:r>
          </a:p>
          <a:p>
            <a:r>
              <a:rPr lang="en-US" dirty="0"/>
              <a:t>Locally-linear embedding (LLE)</a:t>
            </a:r>
          </a:p>
          <a:p>
            <a:endParaRPr lang="en-US" dirty="0"/>
          </a:p>
          <a:p>
            <a:pPr lvl="1"/>
            <a:endParaRPr lang="en-US" dirty="0"/>
          </a:p>
          <a:p>
            <a:endParaRPr lang="en-US" dirty="0"/>
          </a:p>
          <a:p>
            <a:endParaRPr lang="en-US" dirty="0"/>
          </a:p>
        </p:txBody>
      </p:sp>
      <p:sp>
        <p:nvSpPr>
          <p:cNvPr id="3" name="Title 2">
            <a:extLst>
              <a:ext uri="{FF2B5EF4-FFF2-40B4-BE49-F238E27FC236}">
                <a16:creationId xmlns:a16="http://schemas.microsoft.com/office/drawing/2014/main" id="{86E4D071-E5B9-E1C4-1F8D-036EDEF0A01E}"/>
              </a:ext>
            </a:extLst>
          </p:cNvPr>
          <p:cNvSpPr>
            <a:spLocks noGrp="1"/>
          </p:cNvSpPr>
          <p:nvPr>
            <p:ph type="title"/>
          </p:nvPr>
        </p:nvSpPr>
        <p:spPr/>
        <p:txBody>
          <a:bodyPr/>
          <a:lstStyle/>
          <a:p>
            <a:r>
              <a:rPr lang="en-US" dirty="0"/>
              <a:t>Non-linear Techniques/Manifold Learning</a:t>
            </a:r>
          </a:p>
        </p:txBody>
      </p:sp>
    </p:spTree>
    <p:extLst>
      <p:ext uri="{BB962C8B-B14F-4D97-AF65-F5344CB8AC3E}">
        <p14:creationId xmlns:p14="http://schemas.microsoft.com/office/powerpoint/2010/main" val="42516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B9964-FFA5-BE89-7844-7C785C952E79}"/>
              </a:ext>
            </a:extLst>
          </p:cNvPr>
          <p:cNvSpPr>
            <a:spLocks noGrp="1"/>
          </p:cNvSpPr>
          <p:nvPr>
            <p:ph type="title"/>
          </p:nvPr>
        </p:nvSpPr>
        <p:spPr/>
        <p:txBody>
          <a:bodyPr>
            <a:normAutofit fontScale="90000"/>
          </a:bodyPr>
          <a:lstStyle/>
          <a:p>
            <a:r>
              <a:rPr lang="en-US" sz="3200" dirty="0"/>
              <a:t>PCA is the most popular DR method</a:t>
            </a:r>
            <a:endParaRPr lang="en-US" dirty="0"/>
          </a:p>
        </p:txBody>
      </p:sp>
      <p:sp>
        <p:nvSpPr>
          <p:cNvPr id="5" name="Text Placeholder 4">
            <a:extLst>
              <a:ext uri="{FF2B5EF4-FFF2-40B4-BE49-F238E27FC236}">
                <a16:creationId xmlns:a16="http://schemas.microsoft.com/office/drawing/2014/main" id="{F429EE60-FB82-7B25-8A4F-9D84C5E185C9}"/>
              </a:ext>
            </a:extLst>
          </p:cNvPr>
          <p:cNvSpPr>
            <a:spLocks noGrp="1"/>
          </p:cNvSpPr>
          <p:nvPr>
            <p:ph type="body" sz="quarter" idx="14"/>
          </p:nvPr>
        </p:nvSpPr>
        <p:spPr/>
        <p:txBody>
          <a:bodyPr>
            <a:normAutofit fontScale="92500" lnSpcReduction="10000"/>
          </a:bodyPr>
          <a:lstStyle/>
          <a:p>
            <a:r>
              <a:rPr lang="en-US" sz="2000" dirty="0"/>
              <a:t>When the dimensionality p is large, PCA is commonly used in exploratory data analysis and for extracting features and developing models. </a:t>
            </a:r>
          </a:p>
          <a:p>
            <a:r>
              <a:rPr lang="en-US" sz="2000" dirty="0"/>
              <a:t>The key concept here is principal component (PC) of variability. </a:t>
            </a:r>
          </a:p>
          <a:p>
            <a:pPr lvl="1"/>
            <a:r>
              <a:rPr lang="en-US" sz="1600" dirty="0"/>
              <a:t>The first principal component is the direction that maximizes the variance of a projection of the data onto a single line in feature space. </a:t>
            </a:r>
          </a:p>
          <a:p>
            <a:pPr lvl="1"/>
            <a:r>
              <a:rPr lang="en-US" sz="1600" dirty="0"/>
              <a:t>The second principal component can be taken as a direction orthogonal to the first principal component that maximizes the variance of the remaining components of the projected data</a:t>
            </a:r>
          </a:p>
        </p:txBody>
      </p:sp>
      <p:pic>
        <p:nvPicPr>
          <p:cNvPr id="7" name="Content Placeholder 4" descr="A graph with dots and arrows&#10;&#10;Description automatically generated">
            <a:extLst>
              <a:ext uri="{FF2B5EF4-FFF2-40B4-BE49-F238E27FC236}">
                <a16:creationId xmlns:a16="http://schemas.microsoft.com/office/drawing/2014/main" id="{79D3AB67-2EA0-1ED2-849B-06604E72F68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997450" y="1085850"/>
            <a:ext cx="3657600" cy="3657600"/>
          </a:xfrm>
          <a:noFill/>
        </p:spPr>
      </p:pic>
    </p:spTree>
    <p:extLst>
      <p:ext uri="{BB962C8B-B14F-4D97-AF65-F5344CB8AC3E}">
        <p14:creationId xmlns:p14="http://schemas.microsoft.com/office/powerpoint/2010/main" val="22729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3A42-E0D7-ABE2-CEE2-86F660EEA3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7937FB-BCBF-60EF-FD19-251AD9C970F3}"/>
              </a:ext>
            </a:extLst>
          </p:cNvPr>
          <p:cNvSpPr>
            <a:spLocks noGrp="1"/>
          </p:cNvSpPr>
          <p:nvPr>
            <p:ph type="title"/>
          </p:nvPr>
        </p:nvSpPr>
        <p:spPr>
          <a:xfrm>
            <a:off x="838200" y="569785"/>
            <a:ext cx="7467600" cy="403957"/>
          </a:xfrm>
        </p:spPr>
        <p:txBody>
          <a:bodyPr anchor="ctr">
            <a:normAutofit/>
          </a:bodyPr>
          <a:lstStyle/>
          <a:p>
            <a:pPr>
              <a:lnSpc>
                <a:spcPct val="90000"/>
              </a:lnSpc>
            </a:pPr>
            <a:r>
              <a:rPr lang="en-US" sz="2200" dirty="0">
                <a:hlinkClick r:id="rId3"/>
              </a:rPr>
              <a:t>Workshop Evaluation</a:t>
            </a:r>
            <a:r>
              <a:rPr lang="en-US" sz="2200" dirty="0"/>
              <a:t> QR Code</a:t>
            </a:r>
          </a:p>
        </p:txBody>
      </p:sp>
      <p:pic>
        <p:nvPicPr>
          <p:cNvPr id="6" name="Picture 5" descr="A qr code on a green background&#10;&#10;Description automatically generated">
            <a:extLst>
              <a:ext uri="{FF2B5EF4-FFF2-40B4-BE49-F238E27FC236}">
                <a16:creationId xmlns:a16="http://schemas.microsoft.com/office/drawing/2014/main" id="{1C71BCF0-1A3F-A579-8C68-8ED2FEFE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75" y="1123950"/>
            <a:ext cx="3448050" cy="3448050"/>
          </a:xfrm>
          <a:prstGeom prst="rect">
            <a:avLst/>
          </a:prstGeom>
          <a:noFill/>
        </p:spPr>
      </p:pic>
    </p:spTree>
    <p:extLst>
      <p:ext uri="{BB962C8B-B14F-4D97-AF65-F5344CB8AC3E}">
        <p14:creationId xmlns:p14="http://schemas.microsoft.com/office/powerpoint/2010/main" val="236082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0E183B-BF8B-C456-4FE1-EE9840D58B94}"/>
              </a:ext>
            </a:extLst>
          </p:cNvPr>
          <p:cNvSpPr>
            <a:spLocks noGrp="1"/>
          </p:cNvSpPr>
          <p:nvPr>
            <p:ph sz="quarter" idx="14"/>
          </p:nvPr>
        </p:nvSpPr>
        <p:spPr>
          <a:xfrm>
            <a:off x="838200" y="1123950"/>
            <a:ext cx="7467600" cy="3448050"/>
          </a:xfrm>
        </p:spPr>
        <p:txBody>
          <a:bodyPr anchor="ctr">
            <a:normAutofit/>
          </a:bodyPr>
          <a:lstStyle/>
          <a:p>
            <a:r>
              <a:rPr lang="en-US" dirty="0"/>
              <a:t>Be careful of P-hacking!!</a:t>
            </a:r>
          </a:p>
        </p:txBody>
      </p:sp>
    </p:spTree>
    <p:extLst>
      <p:ext uri="{BB962C8B-B14F-4D97-AF65-F5344CB8AC3E}">
        <p14:creationId xmlns:p14="http://schemas.microsoft.com/office/powerpoint/2010/main" val="21272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374D9-B77C-4E67-66F7-F13F7EDB7334}"/>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7F800E6-14F1-A2BF-AEC0-2A2327B4C16C}"/>
              </a:ext>
            </a:extLst>
          </p:cNvPr>
          <p:cNvSpPr>
            <a:spLocks noGrp="1"/>
          </p:cNvSpPr>
          <p:nvPr>
            <p:ph type="body" sz="quarter" idx="14"/>
          </p:nvPr>
        </p:nvSpPr>
        <p:spPr>
          <a:xfrm>
            <a:off x="346286" y="2197058"/>
            <a:ext cx="4073314" cy="679492"/>
          </a:xfrm>
        </p:spPr>
        <p:txBody>
          <a:bodyPr>
            <a:normAutofit fontScale="70000" lnSpcReduction="20000"/>
          </a:bodyPr>
          <a:lstStyle/>
          <a:p>
            <a:r>
              <a:rPr lang="en-US" dirty="0"/>
              <a:t>What questions do you have?</a:t>
            </a:r>
          </a:p>
          <a:p>
            <a:endParaRPr lang="en-US" dirty="0"/>
          </a:p>
        </p:txBody>
      </p:sp>
    </p:spTree>
    <p:extLst>
      <p:ext uri="{BB962C8B-B14F-4D97-AF65-F5344CB8AC3E}">
        <p14:creationId xmlns:p14="http://schemas.microsoft.com/office/powerpoint/2010/main" val="257899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CCCC3F5-A140-2928-F6B7-27328F2A8158}"/>
              </a:ext>
            </a:extLst>
          </p:cNvPr>
          <p:cNvSpPr>
            <a:spLocks noGrp="1"/>
          </p:cNvSpPr>
          <p:nvPr>
            <p:ph type="body" sz="quarter" idx="13"/>
          </p:nvPr>
        </p:nvSpPr>
        <p:spPr/>
        <p:txBody>
          <a:bodyPr/>
          <a:lstStyle/>
          <a:p>
            <a:r>
              <a:rPr lang="en-US" sz="1800" dirty="0"/>
              <a:t>Garson, G.D. (2022). Factor Analysis and Dimension Reduction in R: A Social Scientist's Toolkit (1st ed.). Routledge. </a:t>
            </a:r>
            <a:r>
              <a:rPr lang="en-US" sz="1800" dirty="0">
                <a:hlinkClick r:id="rId2"/>
              </a:rPr>
              <a:t>https://doi.org/10.4324/9781003279693</a:t>
            </a:r>
            <a:endParaRPr lang="en-US" sz="1800" dirty="0"/>
          </a:p>
          <a:p>
            <a:endParaRPr lang="en-US" sz="1800" dirty="0"/>
          </a:p>
        </p:txBody>
      </p:sp>
      <p:sp>
        <p:nvSpPr>
          <p:cNvPr id="3" name="Title 2">
            <a:extLst>
              <a:ext uri="{FF2B5EF4-FFF2-40B4-BE49-F238E27FC236}">
                <a16:creationId xmlns:a16="http://schemas.microsoft.com/office/drawing/2014/main" id="{A4777B26-306C-9274-CFBC-EA2EA8E8A14B}"/>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97057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3A42-E0D7-ABE2-CEE2-86F660EEA3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7937FB-BCBF-60EF-FD19-251AD9C970F3}"/>
              </a:ext>
            </a:extLst>
          </p:cNvPr>
          <p:cNvSpPr>
            <a:spLocks noGrp="1"/>
          </p:cNvSpPr>
          <p:nvPr>
            <p:ph type="title"/>
          </p:nvPr>
        </p:nvSpPr>
        <p:spPr>
          <a:xfrm>
            <a:off x="838200" y="569785"/>
            <a:ext cx="7467600" cy="403957"/>
          </a:xfrm>
        </p:spPr>
        <p:txBody>
          <a:bodyPr anchor="ctr">
            <a:normAutofit/>
          </a:bodyPr>
          <a:lstStyle/>
          <a:p>
            <a:pPr>
              <a:lnSpc>
                <a:spcPct val="90000"/>
              </a:lnSpc>
            </a:pPr>
            <a:r>
              <a:rPr lang="en-US" sz="2200" dirty="0">
                <a:hlinkClick r:id="rId3"/>
              </a:rPr>
              <a:t>Workshop Evaluation</a:t>
            </a:r>
            <a:r>
              <a:rPr lang="en-US" sz="2200" dirty="0"/>
              <a:t> QR Code</a:t>
            </a:r>
          </a:p>
        </p:txBody>
      </p:sp>
      <p:pic>
        <p:nvPicPr>
          <p:cNvPr id="6" name="Picture 5" descr="A qr code on a green background&#10;&#10;Description automatically generated">
            <a:extLst>
              <a:ext uri="{FF2B5EF4-FFF2-40B4-BE49-F238E27FC236}">
                <a16:creationId xmlns:a16="http://schemas.microsoft.com/office/drawing/2014/main" id="{1C71BCF0-1A3F-A579-8C68-8ED2FEFEB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975" y="1123950"/>
            <a:ext cx="3448050" cy="3448050"/>
          </a:xfrm>
          <a:prstGeom prst="rect">
            <a:avLst/>
          </a:prstGeom>
          <a:noFill/>
        </p:spPr>
      </p:pic>
    </p:spTree>
    <p:extLst>
      <p:ext uri="{BB962C8B-B14F-4D97-AF65-F5344CB8AC3E}">
        <p14:creationId xmlns:p14="http://schemas.microsoft.com/office/powerpoint/2010/main" val="189378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E3F7B0-C11D-50B9-88A2-746F9D674C72}"/>
              </a:ext>
            </a:extLst>
          </p:cNvPr>
          <p:cNvPicPr>
            <a:picLocks noChangeAspect="1" noChangeArrowheads="1"/>
          </p:cNvPicPr>
          <p:nvPr/>
        </p:nvPicPr>
        <p:blipFill rotWithShape="1">
          <a:blip r:embed="rId3">
            <a:alphaModFix amt="77000"/>
            <a:extLst>
              <a:ext uri="{28A0092B-C50C-407E-A947-70E740481C1C}">
                <a14:useLocalDpi xmlns:a14="http://schemas.microsoft.com/office/drawing/2010/main" val="0"/>
              </a:ext>
            </a:extLst>
          </a:blip>
          <a:srcRect t="4074"/>
          <a:stretch/>
        </p:blipFill>
        <p:spPr bwMode="auto">
          <a:xfrm>
            <a:off x="4008650" y="209550"/>
            <a:ext cx="5114925" cy="4933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2B00BD-A3B7-CBDC-6036-F72EA42E9916}"/>
              </a:ext>
            </a:extLst>
          </p:cNvPr>
          <p:cNvSpPr>
            <a:spLocks noGrp="1"/>
          </p:cNvSpPr>
          <p:nvPr>
            <p:ph type="title"/>
          </p:nvPr>
        </p:nvSpPr>
        <p:spPr>
          <a:xfrm>
            <a:off x="0" y="2261758"/>
            <a:ext cx="6401328" cy="829533"/>
          </a:xfrm>
        </p:spPr>
        <p:txBody>
          <a:bodyPr>
            <a:normAutofit fontScale="90000"/>
          </a:bodyPr>
          <a:lstStyle/>
          <a:p>
            <a:r>
              <a:rPr lang="en-US" dirty="0"/>
              <a:t>Dimension(</a:t>
            </a:r>
            <a:r>
              <a:rPr lang="en-US" dirty="0" err="1"/>
              <a:t>ality</a:t>
            </a:r>
            <a:r>
              <a:rPr lang="en-US" dirty="0"/>
              <a:t>) Reduction R Series</a:t>
            </a:r>
          </a:p>
        </p:txBody>
      </p:sp>
      <p:sp>
        <p:nvSpPr>
          <p:cNvPr id="3" name="Text Placeholder 2">
            <a:extLst>
              <a:ext uri="{FF2B5EF4-FFF2-40B4-BE49-F238E27FC236}">
                <a16:creationId xmlns:a16="http://schemas.microsoft.com/office/drawing/2014/main" id="{8B01708A-2819-3E6B-AA84-4C41F9574BD9}"/>
              </a:ext>
            </a:extLst>
          </p:cNvPr>
          <p:cNvSpPr>
            <a:spLocks noGrp="1"/>
          </p:cNvSpPr>
          <p:nvPr>
            <p:ph type="body" sz="quarter" idx="13"/>
          </p:nvPr>
        </p:nvSpPr>
        <p:spPr>
          <a:xfrm>
            <a:off x="152400" y="3098950"/>
            <a:ext cx="4776788" cy="762000"/>
          </a:xfrm>
        </p:spPr>
        <p:txBody>
          <a:bodyPr/>
          <a:lstStyle/>
          <a:p>
            <a:r>
              <a:rPr lang="en-US" dirty="0"/>
              <a:t>Part II - Feature Extraction; SP24</a:t>
            </a:r>
          </a:p>
          <a:p>
            <a:r>
              <a:rPr lang="en-US" dirty="0"/>
              <a:t>Instructor: Aishat Sadiq</a:t>
            </a:r>
          </a:p>
          <a:p>
            <a:r>
              <a:rPr lang="en-US" dirty="0"/>
              <a:t>Helper: Jacob </a:t>
            </a:r>
            <a:r>
              <a:rPr lang="en-US" dirty="0" err="1"/>
              <a:t>Grippen</a:t>
            </a:r>
            <a:endParaRPr lang="en-US" dirty="0"/>
          </a:p>
        </p:txBody>
      </p:sp>
    </p:spTree>
    <p:extLst>
      <p:ext uri="{BB962C8B-B14F-4D97-AF65-F5344CB8AC3E}">
        <p14:creationId xmlns:p14="http://schemas.microsoft.com/office/powerpoint/2010/main" val="164155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F742B-E11A-0975-ADD5-8477766C1939}"/>
              </a:ext>
            </a:extLst>
          </p:cNvPr>
          <p:cNvSpPr>
            <a:spLocks noGrp="1"/>
          </p:cNvSpPr>
          <p:nvPr>
            <p:ph type="body" sz="quarter" idx="13"/>
          </p:nvPr>
        </p:nvSpPr>
        <p:spPr/>
        <p:txBody>
          <a:bodyPr/>
          <a:lstStyle/>
          <a:p>
            <a:pPr marL="0" indent="0">
              <a:buNone/>
            </a:pPr>
            <a:r>
              <a:rPr lang="en-US" b="1" i="0" dirty="0">
                <a:solidFill>
                  <a:srgbClr val="242424"/>
                </a:solidFill>
                <a:effectLst/>
                <a:latin typeface="source-serif-pro"/>
              </a:rPr>
              <a:t>Feature Selection</a:t>
            </a:r>
            <a:r>
              <a:rPr lang="en-US" b="0" i="0" dirty="0">
                <a:solidFill>
                  <a:srgbClr val="242424"/>
                </a:solidFill>
                <a:effectLst/>
                <a:latin typeface="source-serif-pro"/>
              </a:rPr>
              <a:t> is the process that removes irrelevant and redundant features from the data set. The model, in turn, will be of reduced complexity, thus, easier to interpret.</a:t>
            </a:r>
            <a:endParaRPr lang="en-US" sz="2800" dirty="0"/>
          </a:p>
          <a:p>
            <a:endParaRPr lang="en-US" dirty="0"/>
          </a:p>
        </p:txBody>
      </p:sp>
      <p:sp>
        <p:nvSpPr>
          <p:cNvPr id="3" name="Title 2">
            <a:extLst>
              <a:ext uri="{FF2B5EF4-FFF2-40B4-BE49-F238E27FC236}">
                <a16:creationId xmlns:a16="http://schemas.microsoft.com/office/drawing/2014/main" id="{E0435C8C-F9B0-87E9-A94F-9528A83B3BBB}"/>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299737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5CE07-AD4D-A19B-F6B2-8B2A819FB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1F9E68-AD97-6D38-ABEF-A0BB7558DF5A}"/>
              </a:ext>
            </a:extLst>
          </p:cNvPr>
          <p:cNvSpPr>
            <a:spLocks noGrp="1"/>
          </p:cNvSpPr>
          <p:nvPr>
            <p:ph type="title"/>
          </p:nvPr>
        </p:nvSpPr>
        <p:spPr/>
        <p:txBody>
          <a:bodyPr>
            <a:normAutofit fontScale="90000"/>
          </a:bodyPr>
          <a:lstStyle/>
          <a:p>
            <a:endParaRPr lang="en-US"/>
          </a:p>
        </p:txBody>
      </p:sp>
      <p:pic>
        <p:nvPicPr>
          <p:cNvPr id="6" name="Content Placeholder 5" descr="A graph of a graph with arrows pointing to a point&#10;&#10;Description automatically generated">
            <a:extLst>
              <a:ext uri="{FF2B5EF4-FFF2-40B4-BE49-F238E27FC236}">
                <a16:creationId xmlns:a16="http://schemas.microsoft.com/office/drawing/2014/main" id="{A147F59F-E2D1-4016-8CE5-D71216C7D0D6}"/>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181600" y="3051425"/>
            <a:ext cx="2746332" cy="1693571"/>
          </a:xfrm>
        </p:spPr>
      </p:pic>
      <p:pic>
        <p:nvPicPr>
          <p:cNvPr id="4" name="Content Placeholder 4" descr="A graph of a function&#10;&#10;Description automatically generated">
            <a:extLst>
              <a:ext uri="{FF2B5EF4-FFF2-40B4-BE49-F238E27FC236}">
                <a16:creationId xmlns:a16="http://schemas.microsoft.com/office/drawing/2014/main" id="{D274599D-B4F9-B99C-0A75-F30C27F99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351" y="398502"/>
            <a:ext cx="2997582" cy="2173247"/>
          </a:xfrm>
          <a:prstGeom prst="rect">
            <a:avLst/>
          </a:prstGeom>
          <a:noFill/>
        </p:spPr>
      </p:pic>
      <p:pic>
        <p:nvPicPr>
          <p:cNvPr id="1026" name="Picture 2">
            <a:extLst>
              <a:ext uri="{FF2B5EF4-FFF2-40B4-BE49-F238E27FC236}">
                <a16:creationId xmlns:a16="http://schemas.microsoft.com/office/drawing/2014/main" id="{08F29521-6373-B99F-9EA3-AF3A590E1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05" y="361950"/>
            <a:ext cx="4558535" cy="190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6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4CD3-F725-444B-A44D-B43E277C605A}"/>
              </a:ext>
            </a:extLst>
          </p:cNvPr>
          <p:cNvSpPr>
            <a:spLocks noGrp="1"/>
          </p:cNvSpPr>
          <p:nvPr>
            <p:ph type="title"/>
          </p:nvPr>
        </p:nvSpPr>
        <p:spPr/>
        <p:txBody>
          <a:bodyPr>
            <a:normAutofit fontScale="90000"/>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E1591124-FFDA-0E8E-9A19-BB3553DE2993}"/>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13560" y="1123950"/>
            <a:ext cx="5516880" cy="3448050"/>
          </a:xfrm>
        </p:spPr>
      </p:pic>
    </p:spTree>
    <p:extLst>
      <p:ext uri="{BB962C8B-B14F-4D97-AF65-F5344CB8AC3E}">
        <p14:creationId xmlns:p14="http://schemas.microsoft.com/office/powerpoint/2010/main" val="33155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ng vs. Wide Data: What's the Difference? - Statology">
            <a:extLst>
              <a:ext uri="{FF2B5EF4-FFF2-40B4-BE49-F238E27FC236}">
                <a16:creationId xmlns:a16="http://schemas.microsoft.com/office/drawing/2014/main" id="{95458909-5546-D190-B298-1EFEBFA390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5" y="1481784"/>
            <a:ext cx="4050507" cy="2865732"/>
          </a:xfrm>
          <a:prstGeom prst="rect">
            <a:avLst/>
          </a:prstGeom>
          <a:solidFill>
            <a:srgbClr val="FFFFFF"/>
          </a:solidFill>
        </p:spPr>
      </p:pic>
      <p:sp>
        <p:nvSpPr>
          <p:cNvPr id="3" name="Title 2">
            <a:extLst>
              <a:ext uri="{FF2B5EF4-FFF2-40B4-BE49-F238E27FC236}">
                <a16:creationId xmlns:a16="http://schemas.microsoft.com/office/drawing/2014/main" id="{A53A5BCF-4CF7-8E66-78A3-058B9028F58E}"/>
              </a:ext>
            </a:extLst>
          </p:cNvPr>
          <p:cNvSpPr>
            <a:spLocks noGrp="1"/>
          </p:cNvSpPr>
          <p:nvPr>
            <p:ph type="title"/>
          </p:nvPr>
        </p:nvSpPr>
        <p:spPr>
          <a:xfrm>
            <a:off x="287899" y="461818"/>
            <a:ext cx="6554707" cy="452582"/>
          </a:xfrm>
        </p:spPr>
        <p:txBody>
          <a:bodyPr anchor="ctr">
            <a:normAutofit/>
          </a:bodyPr>
          <a:lstStyle/>
          <a:p>
            <a:pPr>
              <a:lnSpc>
                <a:spcPct val="90000"/>
              </a:lnSpc>
            </a:pPr>
            <a:r>
              <a:rPr lang="en-US" sz="2500" dirty="0"/>
              <a:t>What are high-dimensional data?</a:t>
            </a:r>
          </a:p>
        </p:txBody>
      </p:sp>
      <p:sp>
        <p:nvSpPr>
          <p:cNvPr id="2" name="Text Placeholder 1">
            <a:extLst>
              <a:ext uri="{FF2B5EF4-FFF2-40B4-BE49-F238E27FC236}">
                <a16:creationId xmlns:a16="http://schemas.microsoft.com/office/drawing/2014/main" id="{40FB7C40-9AED-9DD4-3180-4E91C5713FBE}"/>
              </a:ext>
            </a:extLst>
          </p:cNvPr>
          <p:cNvSpPr>
            <a:spLocks noGrp="1"/>
          </p:cNvSpPr>
          <p:nvPr>
            <p:ph type="body" sz="quarter" idx="14"/>
          </p:nvPr>
        </p:nvSpPr>
        <p:spPr>
          <a:xfrm>
            <a:off x="152400" y="1085850"/>
            <a:ext cx="4495805" cy="3261666"/>
          </a:xfrm>
        </p:spPr>
        <p:txBody>
          <a:bodyPr>
            <a:noAutofit/>
          </a:bodyPr>
          <a:lstStyle/>
          <a:p>
            <a:pPr marL="0" indent="0">
              <a:lnSpc>
                <a:spcPct val="90000"/>
              </a:lnSpc>
              <a:buNone/>
            </a:pPr>
            <a:r>
              <a:rPr lang="en-US" sz="1800" dirty="0"/>
              <a:t>Data in which the number of features (variables observed), p, are close to or larger than the number of observations (or data points), n.</a:t>
            </a:r>
          </a:p>
          <a:p>
            <a:pPr marL="0" indent="0">
              <a:lnSpc>
                <a:spcPct val="90000"/>
              </a:lnSpc>
              <a:buNone/>
            </a:pPr>
            <a:endParaRPr lang="en-US" sz="1800" b="1" dirty="0"/>
          </a:p>
          <a:p>
            <a:pPr marL="0" indent="0">
              <a:lnSpc>
                <a:spcPct val="90000"/>
              </a:lnSpc>
              <a:buNone/>
            </a:pPr>
            <a:r>
              <a:rPr lang="en-US" sz="1800" b="1" dirty="0"/>
              <a:t>Popular uses of high dimensional data:</a:t>
            </a:r>
          </a:p>
          <a:p>
            <a:pPr>
              <a:lnSpc>
                <a:spcPct val="90000"/>
              </a:lnSpc>
            </a:pPr>
            <a:r>
              <a:rPr lang="en-US" sz="1800" dirty="0"/>
              <a:t>Genomic data</a:t>
            </a:r>
          </a:p>
          <a:p>
            <a:pPr>
              <a:lnSpc>
                <a:spcPct val="90000"/>
              </a:lnSpc>
            </a:pPr>
            <a:r>
              <a:rPr lang="en-US" sz="1800" dirty="0">
                <a:hlinkClick r:id="rId4"/>
              </a:rPr>
              <a:t>Neuroimaging</a:t>
            </a:r>
            <a:r>
              <a:rPr lang="en-US" sz="1800" dirty="0"/>
              <a:t> data</a:t>
            </a:r>
          </a:p>
          <a:p>
            <a:pPr>
              <a:lnSpc>
                <a:spcPct val="90000"/>
              </a:lnSpc>
            </a:pPr>
            <a:r>
              <a:rPr lang="en-US" sz="1800" dirty="0"/>
              <a:t>High-dimensional time series</a:t>
            </a:r>
          </a:p>
          <a:p>
            <a:pPr>
              <a:lnSpc>
                <a:spcPct val="90000"/>
              </a:lnSpc>
            </a:pPr>
            <a:r>
              <a:rPr lang="en-US" sz="1800" dirty="0"/>
              <a:t>Ecology (especially biodiversity studies)</a:t>
            </a:r>
          </a:p>
          <a:p>
            <a:pPr>
              <a:lnSpc>
                <a:spcPct val="90000"/>
              </a:lnSpc>
            </a:pPr>
            <a:r>
              <a:rPr lang="en-US" sz="1800" dirty="0"/>
              <a:t>Exploratory Data Analysis</a:t>
            </a:r>
          </a:p>
          <a:p>
            <a:pPr lvl="1">
              <a:lnSpc>
                <a:spcPct val="90000"/>
              </a:lnSpc>
            </a:pPr>
            <a:r>
              <a:rPr lang="en-US" sz="1400" dirty="0"/>
              <a:t>Structural Equation Modeling </a:t>
            </a:r>
          </a:p>
          <a:p>
            <a:pPr>
              <a:lnSpc>
                <a:spcPct val="90000"/>
              </a:lnSpc>
            </a:pPr>
            <a:r>
              <a:rPr lang="en-US" sz="1800" dirty="0"/>
              <a:t>Topic modeling</a:t>
            </a:r>
          </a:p>
          <a:p>
            <a:pPr>
              <a:lnSpc>
                <a:spcPct val="90000"/>
              </a:lnSpc>
            </a:pPr>
            <a:r>
              <a:rPr lang="en-US" sz="1800" dirty="0"/>
              <a:t>Signal detection</a:t>
            </a:r>
          </a:p>
        </p:txBody>
      </p:sp>
    </p:spTree>
    <p:extLst>
      <p:ext uri="{BB962C8B-B14F-4D97-AF65-F5344CB8AC3E}">
        <p14:creationId xmlns:p14="http://schemas.microsoft.com/office/powerpoint/2010/main" val="106479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5AE4A5-1E1D-7636-3288-6EBA9858FC89}"/>
              </a:ext>
            </a:extLst>
          </p:cNvPr>
          <p:cNvSpPr>
            <a:spLocks noGrp="1"/>
          </p:cNvSpPr>
          <p:nvPr>
            <p:ph type="title"/>
          </p:nvPr>
        </p:nvSpPr>
        <p:spPr/>
        <p:txBody>
          <a:bodyPr>
            <a:normAutofit fontScale="90000"/>
          </a:bodyPr>
          <a:lstStyle/>
          <a:p>
            <a:r>
              <a:rPr lang="en-US" dirty="0"/>
              <a:t>Agenda</a:t>
            </a:r>
          </a:p>
        </p:txBody>
      </p:sp>
      <p:sp>
        <p:nvSpPr>
          <p:cNvPr id="2" name="Text Placeholder 1">
            <a:extLst>
              <a:ext uri="{FF2B5EF4-FFF2-40B4-BE49-F238E27FC236}">
                <a16:creationId xmlns:a16="http://schemas.microsoft.com/office/drawing/2014/main" id="{4759484D-BEFD-AB61-BC2C-FC19329E4498}"/>
              </a:ext>
            </a:extLst>
          </p:cNvPr>
          <p:cNvSpPr>
            <a:spLocks noGrp="1"/>
          </p:cNvSpPr>
          <p:nvPr>
            <p:ph type="body" sz="quarter" idx="14"/>
          </p:nvPr>
        </p:nvSpPr>
        <p:spPr/>
        <p:txBody>
          <a:bodyPr>
            <a:normAutofit fontScale="92500"/>
          </a:bodyPr>
          <a:lstStyle/>
          <a:p>
            <a:r>
              <a:rPr lang="en-US" sz="1800" dirty="0"/>
              <a:t>Standardize data </a:t>
            </a:r>
          </a:p>
          <a:p>
            <a:r>
              <a:rPr lang="en-US" sz="1800" dirty="0"/>
              <a:t>Compute covariance matrix</a:t>
            </a:r>
          </a:p>
          <a:p>
            <a:pPr lvl="1"/>
            <a:r>
              <a:rPr lang="en-US" sz="1400" dirty="0"/>
              <a:t>covariance matrix measures relationships between differing features in the data</a:t>
            </a:r>
          </a:p>
          <a:p>
            <a:r>
              <a:rPr lang="en-US" sz="1800" dirty="0"/>
              <a:t>Matrix Decomposition</a:t>
            </a:r>
          </a:p>
          <a:p>
            <a:pPr lvl="1"/>
            <a:r>
              <a:rPr lang="en-US" sz="1400" dirty="0"/>
              <a:t>Eigenvalue decomposition helps in finding eigenvectors and eigenvalues from the covariance matrix. SVD directly decomposes the data matrix into singular vectors and singular values.</a:t>
            </a:r>
          </a:p>
          <a:p>
            <a:r>
              <a:rPr lang="en-US" sz="1800" dirty="0"/>
              <a:t>Component Selection</a:t>
            </a:r>
          </a:p>
          <a:p>
            <a:pPr lvl="1"/>
            <a:r>
              <a:rPr lang="en-US" sz="1400" dirty="0"/>
              <a:t>Order eigenvectors by decreasing eigenvalues (or singular values). Select the number of necessary eigenvectors based on the desired number of principal components or the amount of variance to be retained</a:t>
            </a:r>
          </a:p>
        </p:txBody>
      </p:sp>
      <p:pic>
        <p:nvPicPr>
          <p:cNvPr id="5" name="Content Placeholder 4" descr="A red dotted line with a point in the center&#10;&#10;Description automatically generated">
            <a:extLst>
              <a:ext uri="{FF2B5EF4-FFF2-40B4-BE49-F238E27FC236}">
                <a16:creationId xmlns:a16="http://schemas.microsoft.com/office/drawing/2014/main" id="{14345155-A16C-BA9B-D995-E9266145CD4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921250" y="1841500"/>
            <a:ext cx="3810000" cy="2146300"/>
          </a:xfrm>
          <a:prstGeom prst="rect">
            <a:avLst/>
          </a:prstGeom>
        </p:spPr>
      </p:pic>
    </p:spTree>
    <p:extLst>
      <p:ext uri="{BB962C8B-B14F-4D97-AF65-F5344CB8AC3E}">
        <p14:creationId xmlns:p14="http://schemas.microsoft.com/office/powerpoint/2010/main" val="300178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4F43FA-5EEE-53B7-828D-A6B279481713}"/>
              </a:ext>
            </a:extLst>
          </p:cNvPr>
          <p:cNvSpPr>
            <a:spLocks noGrp="1"/>
          </p:cNvSpPr>
          <p:nvPr>
            <p:ph type="body" sz="quarter" idx="13"/>
          </p:nvPr>
        </p:nvSpPr>
        <p:spPr/>
        <p:txBody>
          <a:bodyPr/>
          <a:lstStyle/>
          <a:p>
            <a:r>
              <a:rPr lang="en-US" sz="2000" dirty="0"/>
              <a:t>"We study </a:t>
            </a:r>
            <a:r>
              <a:rPr lang="en-US" sz="2000" b="1" dirty="0"/>
              <a:t>race in the labor market </a:t>
            </a:r>
            <a:r>
              <a:rPr lang="en-US" sz="2000" dirty="0"/>
              <a:t>by sending fictitious resumes to help-wanted ads in Boston and Chicago newspapers. To manipulate </a:t>
            </a:r>
            <a:r>
              <a:rPr lang="en-US" sz="2000" b="1" dirty="0"/>
              <a:t>perceived race</a:t>
            </a:r>
            <a:r>
              <a:rPr lang="en-US" sz="2000" dirty="0"/>
              <a:t>, resumes are randomly assigned African-American- or White-sounding names. White names receive 50 percent more callbacks for interviews. Callbacks are also more responsive to resume quality for White names than for African-American ones. The racial gap is uniform across occupation, industry, and employer size. We also find little evidence that employers are inferring social class from the names. </a:t>
            </a:r>
            <a:r>
              <a:rPr lang="en-US" sz="2000" b="1" dirty="0"/>
              <a:t>Differential treatment by race still appears to be prominent in the U. S. labor market</a:t>
            </a:r>
            <a:r>
              <a:rPr lang="en-US" sz="2000" dirty="0"/>
              <a:t>.” </a:t>
            </a:r>
            <a:r>
              <a:rPr lang="en-US" sz="1600" dirty="0"/>
              <a:t>(Bertrand &amp; Mullainathan, 2004)</a:t>
            </a:r>
          </a:p>
          <a:p>
            <a:endParaRPr lang="en-US" dirty="0"/>
          </a:p>
          <a:p>
            <a:endParaRPr lang="en-US" dirty="0"/>
          </a:p>
        </p:txBody>
      </p:sp>
      <p:sp>
        <p:nvSpPr>
          <p:cNvPr id="3" name="Title 2">
            <a:extLst>
              <a:ext uri="{FF2B5EF4-FFF2-40B4-BE49-F238E27FC236}">
                <a16:creationId xmlns:a16="http://schemas.microsoft.com/office/drawing/2014/main" id="{056EE042-D27D-2670-CE04-220743D62F54}"/>
              </a:ext>
            </a:extLst>
          </p:cNvPr>
          <p:cNvSpPr>
            <a:spLocks noGrp="1"/>
          </p:cNvSpPr>
          <p:nvPr>
            <p:ph type="title"/>
          </p:nvPr>
        </p:nvSpPr>
        <p:spPr/>
        <p:txBody>
          <a:bodyPr/>
          <a:lstStyle/>
          <a:p>
            <a:r>
              <a:rPr lang="en-US" dirty="0"/>
              <a:t>Research Study</a:t>
            </a:r>
          </a:p>
        </p:txBody>
      </p:sp>
    </p:spTree>
    <p:extLst>
      <p:ext uri="{BB962C8B-B14F-4D97-AF65-F5344CB8AC3E}">
        <p14:creationId xmlns:p14="http://schemas.microsoft.com/office/powerpoint/2010/main" val="25230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C356C-FEAF-30A0-D55D-A80D9BBFC085}"/>
              </a:ext>
            </a:extLst>
          </p:cNvPr>
          <p:cNvSpPr>
            <a:spLocks noGrp="1"/>
          </p:cNvSpPr>
          <p:nvPr>
            <p:ph type="body" sz="quarter" idx="13"/>
          </p:nvPr>
        </p:nvSpPr>
        <p:spPr/>
        <p:txBody>
          <a:bodyPr/>
          <a:lstStyle/>
          <a:p>
            <a:r>
              <a:rPr lang="en-US" dirty="0"/>
              <a:t>Download all the </a:t>
            </a:r>
            <a:r>
              <a:rPr lang="en-US" dirty="0" err="1"/>
              <a:t>Github</a:t>
            </a:r>
            <a:r>
              <a:rPr lang="en-US" dirty="0"/>
              <a:t> files</a:t>
            </a:r>
          </a:p>
          <a:p>
            <a:r>
              <a:rPr lang="en-US" dirty="0"/>
              <a:t>Unzip package</a:t>
            </a:r>
          </a:p>
          <a:p>
            <a:r>
              <a:rPr lang="en-US" dirty="0"/>
              <a:t>Open project and script files using R project file</a:t>
            </a:r>
          </a:p>
          <a:p>
            <a:pPr lvl="1"/>
            <a:r>
              <a:rPr lang="en-US" dirty="0"/>
              <a:t>Readme section of the </a:t>
            </a:r>
            <a:r>
              <a:rPr lang="en-US" dirty="0" err="1"/>
              <a:t>Github</a:t>
            </a:r>
            <a:r>
              <a:rPr lang="en-US" dirty="0"/>
              <a:t> page</a:t>
            </a:r>
          </a:p>
        </p:txBody>
      </p:sp>
      <p:sp>
        <p:nvSpPr>
          <p:cNvPr id="3" name="Title 2">
            <a:extLst>
              <a:ext uri="{FF2B5EF4-FFF2-40B4-BE49-F238E27FC236}">
                <a16:creationId xmlns:a16="http://schemas.microsoft.com/office/drawing/2014/main" id="{5B8FB068-751E-3043-1DD0-85743721CB51}"/>
              </a:ext>
            </a:extLst>
          </p:cNvPr>
          <p:cNvSpPr>
            <a:spLocks noGrp="1"/>
          </p:cNvSpPr>
          <p:nvPr>
            <p:ph type="title"/>
          </p:nvPr>
        </p:nvSpPr>
        <p:spPr/>
        <p:txBody>
          <a:bodyPr/>
          <a:lstStyle/>
          <a:p>
            <a:r>
              <a:rPr lang="en-US" dirty="0" err="1"/>
              <a:t>Github</a:t>
            </a:r>
            <a:endParaRPr lang="en-US" dirty="0"/>
          </a:p>
        </p:txBody>
      </p:sp>
    </p:spTree>
    <p:extLst>
      <p:ext uri="{BB962C8B-B14F-4D97-AF65-F5344CB8AC3E}">
        <p14:creationId xmlns:p14="http://schemas.microsoft.com/office/powerpoint/2010/main" val="398368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54B1B-7320-FD08-2486-D9C197A9037E}"/>
              </a:ext>
            </a:extLst>
          </p:cNvPr>
          <p:cNvSpPr>
            <a:spLocks noGrp="1"/>
          </p:cNvSpPr>
          <p:nvPr>
            <p:ph type="body" idx="1"/>
          </p:nvPr>
        </p:nvSpPr>
        <p:spPr/>
        <p:txBody>
          <a:bodyPr/>
          <a:lstStyle/>
          <a:p>
            <a:r>
              <a:rPr lang="en-US" dirty="0"/>
              <a:t>Open RStudio</a:t>
            </a:r>
          </a:p>
          <a:p>
            <a:r>
              <a:rPr lang="en-US" dirty="0"/>
              <a:t>Install packages</a:t>
            </a:r>
          </a:p>
          <a:p>
            <a:r>
              <a:rPr lang="en-US"/>
              <a:t>Import </a:t>
            </a:r>
            <a:r>
              <a:rPr lang="en-US" dirty="0">
                <a:hlinkClick r:id="rId3"/>
              </a:rPr>
              <a:t>dataset</a:t>
            </a:r>
          </a:p>
          <a:p>
            <a:pPr lvl="1"/>
            <a:r>
              <a:rPr lang="en-US"/>
              <a:t>labor_market_discriminiation</a:t>
            </a:r>
          </a:p>
          <a:p>
            <a:pPr lvl="1"/>
            <a:r>
              <a:rPr lang="en-US"/>
              <a:t>dim(),  describe()</a:t>
            </a:r>
          </a:p>
          <a:p>
            <a:pPr lvl="1"/>
            <a:endParaRPr lang="en-US" dirty="0"/>
          </a:p>
          <a:p>
            <a:pPr lvl="1"/>
            <a:endParaRPr lang="en-US" dirty="0"/>
          </a:p>
        </p:txBody>
      </p:sp>
      <p:sp>
        <p:nvSpPr>
          <p:cNvPr id="3" name="Title 2">
            <a:extLst>
              <a:ext uri="{FF2B5EF4-FFF2-40B4-BE49-F238E27FC236}">
                <a16:creationId xmlns:a16="http://schemas.microsoft.com/office/drawing/2014/main" id="{4FBEC816-AFE1-2E23-B74D-BB42D0F82EE7}"/>
              </a:ext>
            </a:extLst>
          </p:cNvPr>
          <p:cNvSpPr>
            <a:spLocks noGrp="1"/>
          </p:cNvSpPr>
          <p:nvPr>
            <p:ph type="title"/>
          </p:nvPr>
        </p:nvSpPr>
        <p:spPr/>
        <p:txBody>
          <a:bodyPr>
            <a:normAutofit fontScale="90000"/>
          </a:bodyPr>
          <a:lstStyle/>
          <a:p>
            <a:r>
              <a:rPr lang="en-US" dirty="0"/>
              <a:t>Live Coding: Prep Steps</a:t>
            </a:r>
          </a:p>
        </p:txBody>
      </p:sp>
    </p:spTree>
    <p:extLst>
      <p:ext uri="{BB962C8B-B14F-4D97-AF65-F5344CB8AC3E}">
        <p14:creationId xmlns:p14="http://schemas.microsoft.com/office/powerpoint/2010/main" val="6945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49301-2D01-76AC-B939-576CE2E2D5A7}"/>
            </a:ext>
          </a:extLst>
        </p:cNvPr>
        <p:cNvGrpSpPr/>
        <p:nvPr/>
      </p:nvGrpSpPr>
      <p:grpSpPr>
        <a:xfrm>
          <a:off x="0" y="0"/>
          <a:ext cx="0" cy="0"/>
          <a:chOff x="0" y="0"/>
          <a:chExt cx="0" cy="0"/>
        </a:xfrm>
      </p:grpSpPr>
      <p:pic>
        <p:nvPicPr>
          <p:cNvPr id="6" name="Picture 2" descr="Difference between feature extraction and feature selection | Download  Scientific Diagram">
            <a:extLst>
              <a:ext uri="{FF2B5EF4-FFF2-40B4-BE49-F238E27FC236}">
                <a16:creationId xmlns:a16="http://schemas.microsoft.com/office/drawing/2014/main" id="{29D93AE3-6538-531D-53B9-B30BDBAF9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731"/>
          <a:stretch/>
        </p:blipFill>
        <p:spPr bwMode="auto">
          <a:xfrm>
            <a:off x="1490826" y="855968"/>
            <a:ext cx="6162348" cy="36905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44F9AB0-D1DC-908E-118F-A42C246DFC34}"/>
              </a:ext>
            </a:extLst>
          </p:cNvPr>
          <p:cNvSpPr>
            <a:spLocks noGrp="1"/>
          </p:cNvSpPr>
          <p:nvPr>
            <p:ph type="title"/>
          </p:nvPr>
        </p:nvSpPr>
        <p:spPr>
          <a:xfrm>
            <a:off x="304800" y="285750"/>
            <a:ext cx="8534400" cy="646331"/>
          </a:xfrm>
        </p:spPr>
        <p:txBody>
          <a:bodyPr>
            <a:normAutofit/>
          </a:bodyPr>
          <a:lstStyle/>
          <a:p>
            <a:pPr algn="ctr"/>
            <a:r>
              <a:rPr lang="en-US" dirty="0"/>
              <a:t>Feature Extraction vs. Feature Selection </a:t>
            </a:r>
          </a:p>
        </p:txBody>
      </p:sp>
      <p:sp>
        <p:nvSpPr>
          <p:cNvPr id="2" name="Text Placeholder 1">
            <a:extLst>
              <a:ext uri="{FF2B5EF4-FFF2-40B4-BE49-F238E27FC236}">
                <a16:creationId xmlns:a16="http://schemas.microsoft.com/office/drawing/2014/main" id="{14E22A55-3B9F-2272-D243-F5D1038AF8A7}"/>
              </a:ext>
            </a:extLst>
          </p:cNvPr>
          <p:cNvSpPr>
            <a:spLocks noGrp="1"/>
          </p:cNvSpPr>
          <p:nvPr>
            <p:ph type="body" sz="quarter" idx="14"/>
          </p:nvPr>
        </p:nvSpPr>
        <p:spPr>
          <a:xfrm>
            <a:off x="0" y="4457700"/>
            <a:ext cx="9829800" cy="685800"/>
          </a:xfrm>
        </p:spPr>
        <p:txBody>
          <a:bodyPr>
            <a:noAutofit/>
          </a:bodyPr>
          <a:lstStyle/>
          <a:p>
            <a:pPr marL="114300" indent="0">
              <a:buNone/>
            </a:pPr>
            <a:r>
              <a:rPr lang="en-US" sz="2000" dirty="0"/>
              <a:t>Constructs a new set of dimensions</a:t>
            </a:r>
          </a:p>
        </p:txBody>
      </p:sp>
      <p:sp>
        <p:nvSpPr>
          <p:cNvPr id="4" name="Text Placeholder 3">
            <a:extLst>
              <a:ext uri="{FF2B5EF4-FFF2-40B4-BE49-F238E27FC236}">
                <a16:creationId xmlns:a16="http://schemas.microsoft.com/office/drawing/2014/main" id="{1AA921EF-8BF8-6DC3-1BE7-FBCB23E2F597}"/>
              </a:ext>
            </a:extLst>
          </p:cNvPr>
          <p:cNvSpPr>
            <a:spLocks noGrp="1"/>
          </p:cNvSpPr>
          <p:nvPr>
            <p:ph sz="quarter" idx="15"/>
          </p:nvPr>
        </p:nvSpPr>
        <p:spPr>
          <a:xfrm>
            <a:off x="4038600" y="3867150"/>
            <a:ext cx="5105400" cy="1905000"/>
          </a:xfrm>
        </p:spPr>
        <p:txBody>
          <a:bodyPr>
            <a:normAutofit/>
          </a:bodyPr>
          <a:lstStyle/>
          <a:p>
            <a:pPr marL="114300" indent="0">
              <a:buNone/>
            </a:pPr>
            <a:endParaRPr lang="en-US" sz="2200" dirty="0"/>
          </a:p>
          <a:p>
            <a:pPr marL="114300" indent="0">
              <a:buNone/>
            </a:pPr>
            <a:r>
              <a:rPr lang="en-US" sz="2000" dirty="0"/>
              <a:t>Uses domain knowledge and/or statistical tests to select the most relevant variables.</a:t>
            </a:r>
          </a:p>
          <a:p>
            <a:endParaRPr lang="en-US" dirty="0"/>
          </a:p>
        </p:txBody>
      </p:sp>
    </p:spTree>
    <p:extLst>
      <p:ext uri="{BB962C8B-B14F-4D97-AF65-F5344CB8AC3E}">
        <p14:creationId xmlns:p14="http://schemas.microsoft.com/office/powerpoint/2010/main" val="3155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F742B-E11A-0975-ADD5-8477766C1939}"/>
              </a:ext>
            </a:extLst>
          </p:cNvPr>
          <p:cNvSpPr>
            <a:spLocks noGrp="1"/>
          </p:cNvSpPr>
          <p:nvPr>
            <p:ph type="body" sz="quarter" idx="13"/>
          </p:nvPr>
        </p:nvSpPr>
        <p:spPr/>
        <p:txBody>
          <a:bodyPr/>
          <a:lstStyle/>
          <a:p>
            <a:pPr marL="0" indent="0">
              <a:buNone/>
            </a:pPr>
            <a:r>
              <a:rPr lang="en-US" b="0" i="0" dirty="0">
                <a:solidFill>
                  <a:srgbClr val="242424"/>
                </a:solidFill>
                <a:effectLst/>
                <a:latin typeface="source-serif-pro"/>
              </a:rPr>
              <a:t>Linear </a:t>
            </a:r>
            <a:r>
              <a:rPr lang="en-US" b="1" i="0" dirty="0">
                <a:solidFill>
                  <a:srgbClr val="242424"/>
                </a:solidFill>
                <a:effectLst/>
                <a:latin typeface="source-serif-pro"/>
              </a:rPr>
              <a:t>Feature Extraction</a:t>
            </a:r>
            <a:r>
              <a:rPr lang="en-US" b="0" i="0" dirty="0">
                <a:solidFill>
                  <a:srgbClr val="242424"/>
                </a:solidFill>
                <a:effectLst/>
                <a:latin typeface="source-serif-pro"/>
              </a:rPr>
              <a:t> aims to reduce the dimensionality of the dataset by creating new linear combinations of the original features while retaining as much relevant information as possible</a:t>
            </a:r>
            <a:endParaRPr lang="en-US" dirty="0"/>
          </a:p>
        </p:txBody>
      </p:sp>
      <p:sp>
        <p:nvSpPr>
          <p:cNvPr id="3" name="Title 2">
            <a:extLst>
              <a:ext uri="{FF2B5EF4-FFF2-40B4-BE49-F238E27FC236}">
                <a16:creationId xmlns:a16="http://schemas.microsoft.com/office/drawing/2014/main" id="{E0435C8C-F9B0-87E9-A94F-9528A83B3BBB}"/>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264943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9102808-967D-7C45-B952-F50DCD98AF33}" vid="{CF8696D2-C8CE-2B49-849F-4350B18504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E48E5D017E1E4BAC6C235E437E8B81" ma:contentTypeVersion="1" ma:contentTypeDescription="Create a new document." ma:contentTypeScope="" ma:versionID="3614ce1bb16ec63bf293f189bde7aefe">
  <xsd:schema xmlns:xsd="http://www.w3.org/2001/XMLSchema" xmlns:xs="http://www.w3.org/2001/XMLSchema" xmlns:p="http://schemas.microsoft.com/office/2006/metadata/properties" xmlns:ns3="e4c1ce05-e5f0-4c81-a246-c4d1ac965303" targetNamespace="http://schemas.microsoft.com/office/2006/metadata/properties" ma:root="true" ma:fieldsID="4f49565d3251dd9cea50611ca027943f" ns3:_="">
    <xsd:import namespace="e4c1ce05-e5f0-4c81-a246-c4d1ac96530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1ce05-e5f0-4c81-a246-c4d1ac9653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769373-594B-497F-B29F-9AD96F02CA3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4111076-6C93-404C-A722-C485E711B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c1ce05-e5f0-4c81-a246-c4d1ac965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701</TotalTime>
  <Words>1769</Words>
  <Application>Microsoft Macintosh PowerPoint</Application>
  <PresentationFormat>On-screen Show (16:9)</PresentationFormat>
  <Paragraphs>154</Paragraphs>
  <Slides>22</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-apple-system</vt:lpstr>
      <vt:lpstr>Arial</vt:lpstr>
      <vt:lpstr>Calibri</vt:lpstr>
      <vt:lpstr>Helvetica</vt:lpstr>
      <vt:lpstr>Helvetica Neue</vt:lpstr>
      <vt:lpstr>KaTeX_Main</vt:lpstr>
      <vt:lpstr>KaTeX_Math</vt:lpstr>
      <vt:lpstr>PT Serif</vt:lpstr>
      <vt:lpstr>Roboto</vt:lpstr>
      <vt:lpstr>Söhne</vt:lpstr>
      <vt:lpstr>source-serif-pro</vt:lpstr>
      <vt:lpstr>Times</vt:lpstr>
      <vt:lpstr>Ubuntu</vt:lpstr>
      <vt:lpstr>Office Theme</vt:lpstr>
      <vt:lpstr>Houston, we have a problem: Big Data!</vt:lpstr>
      <vt:lpstr>Dimension(ality) Reduction R Series</vt:lpstr>
      <vt:lpstr>What are high-dimensional data?</vt:lpstr>
      <vt:lpstr>Agenda</vt:lpstr>
      <vt:lpstr>Research Study</vt:lpstr>
      <vt:lpstr>Github</vt:lpstr>
      <vt:lpstr>Live Coding: Prep Steps</vt:lpstr>
      <vt:lpstr>Feature Extraction vs. Feature Selection </vt:lpstr>
      <vt:lpstr>Definition</vt:lpstr>
      <vt:lpstr>PowerPoint Presentation</vt:lpstr>
      <vt:lpstr>Popular Feature Linear Extraction Techniques </vt:lpstr>
      <vt:lpstr>Types of Factor Analysis</vt:lpstr>
      <vt:lpstr>Non-linear Techniques/Manifold Learning</vt:lpstr>
      <vt:lpstr>PCA is the most popular DR method</vt:lpstr>
      <vt:lpstr>Workshop Evaluation QR Code</vt:lpstr>
      <vt:lpstr>PowerPoint Presentation</vt:lpstr>
      <vt:lpstr>PowerPoint Presentation</vt:lpstr>
      <vt:lpstr>Resources</vt:lpstr>
      <vt:lpstr>Workshop Evaluation QR Code</vt:lpstr>
      <vt:lpstr>Definition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Clive D. Howard</dc:creator>
  <cp:lastModifiedBy>Aishat Nkem Sadiq</cp:lastModifiedBy>
  <cp:revision>20</cp:revision>
  <dcterms:created xsi:type="dcterms:W3CDTF">2020-01-14T16:59:52Z</dcterms:created>
  <dcterms:modified xsi:type="dcterms:W3CDTF">2024-02-21T16:50:23Z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